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8288000" cy="10287000"/>
  <p:notesSz cx="6858000" cy="9144000"/>
  <p:embeddedFontLst>
    <p:embeddedFont>
      <p:font typeface="Calibri (MS)" panose="020B0604020202020204" charset="0"/>
      <p:regular r:id="rId22"/>
    </p:embeddedFont>
    <p:embeddedFont>
      <p:font typeface="Calibri (MS) Bold" panose="020B0604020202020204" charset="0"/>
      <p:regular r:id="rId23"/>
    </p:embeddedFont>
    <p:embeddedFont>
      <p:font typeface="Calibri (MS) Italics" panose="020B0604020202020204" charset="0"/>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4" d="100"/>
          <a:sy n="54" d="100"/>
        </p:scale>
        <p:origin x="492"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08.04.2024</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endParaRPr lang="en-US"/>
          </a:p>
          <a:p>
            <a:r>
              <a:rPr lang="en-US"/>
              <a:t>16</a:t>
            </a:r>
          </a:p>
          <a:p>
            <a:endParaRPr lang="en-US"/>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26</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endParaRPr lang="en-US"/>
          </a:p>
          <a:p>
            <a:r>
              <a:rPr lang="en-US"/>
              <a:t>23</a:t>
            </a:r>
          </a:p>
          <a:p>
            <a:endParaRPr lang="en-US"/>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08/Apr/24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08/Apr/24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08/Apr/24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08/Apr/24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08/Apr/24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08/Apr/24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08/Apr/24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08/Apr/24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08/Apr/24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08/Apr/24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08/Apr/24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08/Apr/24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0.sv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0.sv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0.sv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sv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0.svg"/></Relationships>
</file>

<file path=ppt/slides/_rels/slide1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hyperlink" Target="http://www.yesab.ca/" TargetMode="External"/><Relationship Id="rId7" Type="http://schemas.openxmlformats.org/officeDocument/2006/relationships/image" Target="../media/image14.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10" Type="http://schemas.openxmlformats.org/officeDocument/2006/relationships/image" Target="../media/image17.jpeg"/><Relationship Id="rId4" Type="http://schemas.openxmlformats.org/officeDocument/2006/relationships/hyperlink" Target="http://www.yesabregistry.ca/" TargetMode="External"/><Relationship Id="rId9" Type="http://schemas.openxmlformats.org/officeDocument/2006/relationships/image" Target="../media/image16.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42147" y="1665501"/>
            <a:ext cx="5941437" cy="1536954"/>
          </a:xfrm>
          <a:prstGeom prst="rect">
            <a:avLst/>
          </a:prstGeom>
        </p:spPr>
        <p:txBody>
          <a:bodyPr lIns="0" tIns="0" rIns="0" bIns="0" rtlCol="0" anchor="t">
            <a:spAutoFit/>
          </a:bodyPr>
          <a:lstStyle/>
          <a:p>
            <a:pPr algn="ctr">
              <a:lnSpc>
                <a:spcPts val="10368"/>
              </a:lnSpc>
            </a:pPr>
            <a:r>
              <a:rPr lang="en-US" sz="9600" spc="-382">
                <a:solidFill>
                  <a:srgbClr val="000000"/>
                </a:solidFill>
                <a:latin typeface="Calibri (MS) Bold"/>
              </a:rPr>
              <a:t>YESAA – 101 </a:t>
            </a:r>
          </a:p>
        </p:txBody>
      </p:sp>
      <p:sp>
        <p:nvSpPr>
          <p:cNvPr id="3" name="TextBox 3"/>
          <p:cNvSpPr txBox="1"/>
          <p:nvPr/>
        </p:nvSpPr>
        <p:spPr>
          <a:xfrm>
            <a:off x="842147" y="3450417"/>
            <a:ext cx="3821214" cy="610362"/>
          </a:xfrm>
          <a:prstGeom prst="rect">
            <a:avLst/>
          </a:prstGeom>
        </p:spPr>
        <p:txBody>
          <a:bodyPr lIns="0" tIns="0" rIns="0" bIns="0" rtlCol="0" anchor="t">
            <a:spAutoFit/>
          </a:bodyPr>
          <a:lstStyle/>
          <a:p>
            <a:pPr>
              <a:lnSpc>
                <a:spcPts val="4103"/>
              </a:lnSpc>
            </a:pPr>
            <a:r>
              <a:rPr lang="en-US" sz="3799" spc="-151">
                <a:solidFill>
                  <a:srgbClr val="000000"/>
                </a:solidFill>
                <a:latin typeface="Calibri (MS)"/>
              </a:rPr>
              <a:t>For Public</a:t>
            </a:r>
          </a:p>
        </p:txBody>
      </p:sp>
      <p:grpSp>
        <p:nvGrpSpPr>
          <p:cNvPr id="4" name="Group 4"/>
          <p:cNvGrpSpPr/>
          <p:nvPr/>
        </p:nvGrpSpPr>
        <p:grpSpPr>
          <a:xfrm>
            <a:off x="6970137" y="1741701"/>
            <a:ext cx="13322189" cy="8705202"/>
            <a:chOff x="0" y="0"/>
            <a:chExt cx="17762919" cy="11606936"/>
          </a:xfrm>
        </p:grpSpPr>
        <p:grpSp>
          <p:nvGrpSpPr>
            <p:cNvPr id="5" name="Group 5"/>
            <p:cNvGrpSpPr>
              <a:grpSpLocks noChangeAspect="1"/>
            </p:cNvGrpSpPr>
            <p:nvPr/>
          </p:nvGrpSpPr>
          <p:grpSpPr>
            <a:xfrm>
              <a:off x="5157613" y="0"/>
              <a:ext cx="6528323" cy="5653233"/>
              <a:chOff x="0" y="0"/>
              <a:chExt cx="4282440" cy="3708400"/>
            </a:xfrm>
          </p:grpSpPr>
          <p:sp>
            <p:nvSpPr>
              <p:cNvPr id="6" name="Freeform 6"/>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blipFill>
                <a:blip r:embed="rId3"/>
                <a:stretch>
                  <a:fillRect l="-940" r="-31857"/>
                </a:stretch>
              </a:blipFill>
            </p:spPr>
            <p:txBody>
              <a:bodyPr/>
              <a:lstStyle/>
              <a:p>
                <a:endParaRPr lang="en-US"/>
              </a:p>
            </p:txBody>
          </p:sp>
        </p:grpSp>
        <p:grpSp>
          <p:nvGrpSpPr>
            <p:cNvPr id="7" name="Group 7"/>
            <p:cNvGrpSpPr>
              <a:grpSpLocks noChangeAspect="1"/>
            </p:cNvGrpSpPr>
            <p:nvPr/>
          </p:nvGrpSpPr>
          <p:grpSpPr>
            <a:xfrm>
              <a:off x="0" y="2960880"/>
              <a:ext cx="6528323" cy="5653233"/>
              <a:chOff x="0" y="0"/>
              <a:chExt cx="4282440" cy="3708400"/>
            </a:xfrm>
          </p:grpSpPr>
          <p:sp>
            <p:nvSpPr>
              <p:cNvPr id="8" name="Freeform 8"/>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blipFill>
                <a:blip r:embed="rId4"/>
                <a:stretch>
                  <a:fillRect l="-13556" r="-13556"/>
                </a:stretch>
              </a:blipFill>
            </p:spPr>
            <p:txBody>
              <a:bodyPr/>
              <a:lstStyle/>
              <a:p>
                <a:endParaRPr lang="en-US"/>
              </a:p>
            </p:txBody>
          </p:sp>
        </p:grpSp>
        <p:grpSp>
          <p:nvGrpSpPr>
            <p:cNvPr id="9" name="Group 9"/>
            <p:cNvGrpSpPr>
              <a:grpSpLocks noChangeAspect="1"/>
            </p:cNvGrpSpPr>
            <p:nvPr/>
          </p:nvGrpSpPr>
          <p:grpSpPr>
            <a:xfrm>
              <a:off x="5157613" y="5953702"/>
              <a:ext cx="6528323" cy="5653233"/>
              <a:chOff x="0" y="0"/>
              <a:chExt cx="4282440" cy="3708400"/>
            </a:xfrm>
          </p:grpSpPr>
          <p:sp>
            <p:nvSpPr>
              <p:cNvPr id="10" name="Freeform 10"/>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blipFill>
                <a:blip r:embed="rId5"/>
                <a:stretch>
                  <a:fillRect l="-14946" r="-14946"/>
                </a:stretch>
              </a:blipFill>
            </p:spPr>
            <p:txBody>
              <a:bodyPr/>
              <a:lstStyle/>
              <a:p>
                <a:endParaRPr lang="en-US"/>
              </a:p>
            </p:txBody>
          </p:sp>
        </p:grpSp>
        <p:grpSp>
          <p:nvGrpSpPr>
            <p:cNvPr id="11" name="Group 11"/>
            <p:cNvGrpSpPr>
              <a:grpSpLocks noChangeAspect="1"/>
            </p:cNvGrpSpPr>
            <p:nvPr/>
          </p:nvGrpSpPr>
          <p:grpSpPr>
            <a:xfrm>
              <a:off x="10328089" y="2588884"/>
              <a:ext cx="7434831" cy="6438228"/>
              <a:chOff x="0" y="0"/>
              <a:chExt cx="4282440" cy="3708400"/>
            </a:xfrm>
          </p:grpSpPr>
          <p:sp>
            <p:nvSpPr>
              <p:cNvPr id="12" name="Freeform 12"/>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04AAD"/>
              </a:solidFill>
              <a:ln w="12700">
                <a:solidFill>
                  <a:srgbClr val="000000"/>
                </a:solidFill>
              </a:ln>
            </p:spPr>
            <p:txBody>
              <a:bodyPr/>
              <a:lstStyle/>
              <a:p>
                <a:endParaRPr lang="en-US"/>
              </a:p>
            </p:txBody>
          </p:sp>
        </p:grpSp>
      </p:grpSp>
      <p:sp>
        <p:nvSpPr>
          <p:cNvPr id="13" name="Freeform 13"/>
          <p:cNvSpPr/>
          <p:nvPr/>
        </p:nvSpPr>
        <p:spPr>
          <a:xfrm>
            <a:off x="0" y="9258300"/>
            <a:ext cx="3261145" cy="921628"/>
          </a:xfrm>
          <a:custGeom>
            <a:avLst/>
            <a:gdLst/>
            <a:ahLst/>
            <a:cxnLst/>
            <a:rect l="l" t="t" r="r" b="b"/>
            <a:pathLst>
              <a:path w="3261145" h="921628">
                <a:moveTo>
                  <a:pt x="0" y="0"/>
                </a:moveTo>
                <a:lnTo>
                  <a:pt x="3261145" y="0"/>
                </a:lnTo>
                <a:lnTo>
                  <a:pt x="3261145" y="921628"/>
                </a:lnTo>
                <a:lnTo>
                  <a:pt x="0" y="921628"/>
                </a:lnTo>
                <a:lnTo>
                  <a:pt x="0" y="0"/>
                </a:lnTo>
                <a:close/>
              </a:path>
            </a:pathLst>
          </a:custGeom>
          <a:blipFill>
            <a:blip r:embed="rId6"/>
            <a:stretch>
              <a:fillRect/>
            </a:stretch>
          </a:blipFill>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377440" y="672628"/>
            <a:ext cx="13533120" cy="1072134"/>
          </a:xfrm>
          <a:prstGeom prst="rect">
            <a:avLst/>
          </a:prstGeom>
        </p:spPr>
        <p:txBody>
          <a:bodyPr lIns="0" tIns="0" rIns="0" bIns="0" rtlCol="0" anchor="t">
            <a:spAutoFit/>
          </a:bodyPr>
          <a:lstStyle/>
          <a:p>
            <a:pPr algn="ctr">
              <a:lnSpc>
                <a:spcPts val="7128"/>
              </a:lnSpc>
            </a:pPr>
            <a:r>
              <a:rPr lang="en-US" sz="6600" spc="-263">
                <a:solidFill>
                  <a:srgbClr val="000000"/>
                </a:solidFill>
                <a:latin typeface="Calibri (MS) Bold"/>
              </a:rPr>
              <a:t>What triggers an assessment?</a:t>
            </a:r>
          </a:p>
        </p:txBody>
      </p:sp>
      <p:sp>
        <p:nvSpPr>
          <p:cNvPr id="3" name="TextBox 3"/>
          <p:cNvSpPr txBox="1"/>
          <p:nvPr/>
        </p:nvSpPr>
        <p:spPr>
          <a:xfrm>
            <a:off x="670309" y="2432294"/>
            <a:ext cx="8903435" cy="5546750"/>
          </a:xfrm>
          <a:prstGeom prst="rect">
            <a:avLst/>
          </a:prstGeom>
        </p:spPr>
        <p:txBody>
          <a:bodyPr lIns="0" tIns="0" rIns="0" bIns="0" rtlCol="0" anchor="t">
            <a:spAutoFit/>
          </a:bodyPr>
          <a:lstStyle/>
          <a:p>
            <a:pPr algn="just">
              <a:lnSpc>
                <a:spcPts val="3304"/>
              </a:lnSpc>
            </a:pPr>
            <a:r>
              <a:rPr lang="en-US" sz="3399" spc="-207">
                <a:solidFill>
                  <a:srgbClr val="000000"/>
                </a:solidFill>
                <a:latin typeface="Calibri (MS)"/>
              </a:rPr>
              <a:t>•Activities that require an assessment are set out in the Assessable Activities Regulation. </a:t>
            </a:r>
          </a:p>
          <a:p>
            <a:pPr algn="just">
              <a:lnSpc>
                <a:spcPts val="3304"/>
              </a:lnSpc>
            </a:pPr>
            <a:endParaRPr lang="en-US" sz="3399" spc="-207">
              <a:solidFill>
                <a:srgbClr val="000000"/>
              </a:solidFill>
              <a:latin typeface="Calibri (MS)"/>
            </a:endParaRPr>
          </a:p>
          <a:p>
            <a:pPr algn="just">
              <a:lnSpc>
                <a:spcPts val="3304"/>
              </a:lnSpc>
            </a:pPr>
            <a:r>
              <a:rPr lang="en-US" sz="3399" spc="-207">
                <a:solidFill>
                  <a:srgbClr val="000000"/>
                </a:solidFill>
                <a:latin typeface="Calibri (MS)"/>
              </a:rPr>
              <a:t>•The regulation has 3 Schedules: </a:t>
            </a:r>
          </a:p>
          <a:p>
            <a:pPr algn="just">
              <a:lnSpc>
                <a:spcPts val="3304"/>
              </a:lnSpc>
            </a:pPr>
            <a:endParaRPr lang="en-US" sz="3399" spc="-207">
              <a:solidFill>
                <a:srgbClr val="000000"/>
              </a:solidFill>
              <a:latin typeface="Calibri (MS)"/>
            </a:endParaRPr>
          </a:p>
          <a:p>
            <a:pPr algn="just">
              <a:lnSpc>
                <a:spcPts val="3304"/>
              </a:lnSpc>
            </a:pPr>
            <a:r>
              <a:rPr lang="en-US" sz="3399" spc="-207">
                <a:solidFill>
                  <a:srgbClr val="000000"/>
                </a:solidFill>
                <a:latin typeface="Calibri (MS)"/>
              </a:rPr>
              <a:t> -Schedule 1: Activities and Specific Exceptions for Designated Office assessments</a:t>
            </a:r>
          </a:p>
          <a:p>
            <a:pPr algn="just">
              <a:lnSpc>
                <a:spcPts val="3304"/>
              </a:lnSpc>
            </a:pPr>
            <a:r>
              <a:rPr lang="en-US" sz="3399" spc="-207">
                <a:solidFill>
                  <a:srgbClr val="000000"/>
                </a:solidFill>
                <a:latin typeface="Calibri (MS)"/>
              </a:rPr>
              <a:t>   -Schedule 2:  General Exceptions </a:t>
            </a:r>
          </a:p>
          <a:p>
            <a:pPr algn="just">
              <a:lnSpc>
                <a:spcPts val="3304"/>
              </a:lnSpc>
            </a:pPr>
            <a:r>
              <a:rPr lang="en-US" sz="3399" spc="-207">
                <a:solidFill>
                  <a:srgbClr val="000000"/>
                </a:solidFill>
                <a:latin typeface="Calibri (MS)"/>
              </a:rPr>
              <a:t> -Schedule 3: Activities for Executive Committee Screenings</a:t>
            </a:r>
          </a:p>
          <a:p>
            <a:pPr algn="just">
              <a:lnSpc>
                <a:spcPts val="3304"/>
              </a:lnSpc>
            </a:pPr>
            <a:endParaRPr lang="en-US" sz="3399" spc="-207">
              <a:solidFill>
                <a:srgbClr val="000000"/>
              </a:solidFill>
              <a:latin typeface="Calibri (MS)"/>
            </a:endParaRPr>
          </a:p>
          <a:p>
            <a:pPr algn="just">
              <a:lnSpc>
                <a:spcPts val="3304"/>
              </a:lnSpc>
            </a:pPr>
            <a:r>
              <a:rPr lang="en-US" sz="3399" spc="-207">
                <a:solidFill>
                  <a:srgbClr val="000000"/>
                </a:solidFill>
                <a:latin typeface="Calibri (MS)"/>
              </a:rPr>
              <a:t>•Schedule 1 has 13 Parts which set out specific activities and exceptions. (see table)</a:t>
            </a:r>
          </a:p>
          <a:p>
            <a:pPr algn="just">
              <a:lnSpc>
                <a:spcPts val="3304"/>
              </a:lnSpc>
            </a:pPr>
            <a:endParaRPr lang="en-US" sz="3399" spc="-207">
              <a:solidFill>
                <a:srgbClr val="000000"/>
              </a:solidFill>
              <a:latin typeface="Calibri (MS)"/>
            </a:endParaRPr>
          </a:p>
        </p:txBody>
      </p:sp>
      <p:graphicFrame>
        <p:nvGraphicFramePr>
          <p:cNvPr id="4" name="Table 4"/>
          <p:cNvGraphicFramePr>
            <a:graphicFrameLocks noGrp="1"/>
          </p:cNvGraphicFramePr>
          <p:nvPr/>
        </p:nvGraphicFramePr>
        <p:xfrm>
          <a:off x="10376944" y="2706394"/>
          <a:ext cx="7356411" cy="5514975"/>
        </p:xfrm>
        <a:graphic>
          <a:graphicData uri="http://schemas.openxmlformats.org/drawingml/2006/table">
            <a:tbl>
              <a:tblPr/>
              <a:tblGrid>
                <a:gridCol w="2804122">
                  <a:extLst>
                    <a:ext uri="{9D8B030D-6E8A-4147-A177-3AD203B41FA5}">
                      <a16:colId xmlns:a16="http://schemas.microsoft.com/office/drawing/2014/main" val="20000"/>
                    </a:ext>
                  </a:extLst>
                </a:gridCol>
                <a:gridCol w="2276144">
                  <a:extLst>
                    <a:ext uri="{9D8B030D-6E8A-4147-A177-3AD203B41FA5}">
                      <a16:colId xmlns:a16="http://schemas.microsoft.com/office/drawing/2014/main" val="20001"/>
                    </a:ext>
                  </a:extLst>
                </a:gridCol>
                <a:gridCol w="2276144">
                  <a:extLst>
                    <a:ext uri="{9D8B030D-6E8A-4147-A177-3AD203B41FA5}">
                      <a16:colId xmlns:a16="http://schemas.microsoft.com/office/drawing/2014/main" val="20002"/>
                    </a:ext>
                  </a:extLst>
                </a:gridCol>
              </a:tblGrid>
              <a:tr h="1102995">
                <a:tc>
                  <a:txBody>
                    <a:bodyPr/>
                    <a:lstStyle/>
                    <a:p>
                      <a:pPr algn="ctr">
                        <a:lnSpc>
                          <a:spcPts val="2520"/>
                        </a:lnSpc>
                        <a:defRPr/>
                      </a:pPr>
                      <a:r>
                        <a:rPr lang="en-US" sz="1800">
                          <a:solidFill>
                            <a:srgbClr val="000000"/>
                          </a:solidFill>
                          <a:latin typeface="Calibri (MS) Bold"/>
                        </a:rPr>
                        <a:t>Part 1- Mining</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c>
                  <a:txBody>
                    <a:bodyPr/>
                    <a:lstStyle/>
                    <a:p>
                      <a:pPr algn="ctr">
                        <a:lnSpc>
                          <a:spcPts val="2520"/>
                        </a:lnSpc>
                        <a:defRPr/>
                      </a:pPr>
                      <a:r>
                        <a:rPr lang="en-US" sz="1800">
                          <a:solidFill>
                            <a:srgbClr val="000000"/>
                          </a:solidFill>
                          <a:latin typeface="Calibri (MS) Bold"/>
                        </a:rPr>
                        <a:t>Part 2- Industrial Activities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c>
                  <a:txBody>
                    <a:bodyPr/>
                    <a:lstStyle/>
                    <a:p>
                      <a:pPr algn="ctr">
                        <a:lnSpc>
                          <a:spcPts val="2520"/>
                        </a:lnSpc>
                        <a:defRPr/>
                      </a:pPr>
                      <a:r>
                        <a:rPr lang="en-US" sz="1800">
                          <a:solidFill>
                            <a:srgbClr val="000000"/>
                          </a:solidFill>
                          <a:latin typeface="Calibri (MS) Bold"/>
                        </a:rPr>
                        <a:t>Part 3- Oil &amp; Natural Gas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1102995">
                <a:tc>
                  <a:txBody>
                    <a:bodyPr/>
                    <a:lstStyle/>
                    <a:p>
                      <a:pPr algn="ctr">
                        <a:lnSpc>
                          <a:spcPts val="2520"/>
                        </a:lnSpc>
                        <a:defRPr/>
                      </a:pPr>
                      <a:r>
                        <a:rPr lang="en-US" sz="1800">
                          <a:solidFill>
                            <a:srgbClr val="000000"/>
                          </a:solidFill>
                          <a:latin typeface="Calibri (MS)"/>
                        </a:rPr>
                        <a:t>Part 4- Energy &amp; Telecommunications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c>
                  <a:txBody>
                    <a:bodyPr/>
                    <a:lstStyle/>
                    <a:p>
                      <a:pPr algn="ctr">
                        <a:lnSpc>
                          <a:spcPts val="2520"/>
                        </a:lnSpc>
                        <a:defRPr/>
                      </a:pPr>
                      <a:r>
                        <a:rPr lang="en-US" sz="1800">
                          <a:solidFill>
                            <a:srgbClr val="000000"/>
                          </a:solidFill>
                          <a:latin typeface="Calibri (MS)"/>
                        </a:rPr>
                        <a:t>Part 5- Wildlife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c>
                  <a:txBody>
                    <a:bodyPr/>
                    <a:lstStyle/>
                    <a:p>
                      <a:pPr algn="ctr">
                        <a:lnSpc>
                          <a:spcPts val="2520"/>
                        </a:lnSpc>
                        <a:defRPr/>
                      </a:pPr>
                      <a:r>
                        <a:rPr lang="en-US" sz="1800">
                          <a:solidFill>
                            <a:srgbClr val="000000"/>
                          </a:solidFill>
                          <a:latin typeface="Calibri (MS)"/>
                        </a:rPr>
                        <a:t>Part 6- Transportation</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102995">
                <a:tc>
                  <a:txBody>
                    <a:bodyPr/>
                    <a:lstStyle/>
                    <a:p>
                      <a:pPr algn="ctr">
                        <a:lnSpc>
                          <a:spcPts val="2520"/>
                        </a:lnSpc>
                        <a:defRPr/>
                      </a:pPr>
                      <a:r>
                        <a:rPr lang="en-US" sz="1800">
                          <a:solidFill>
                            <a:srgbClr val="000000"/>
                          </a:solidFill>
                          <a:latin typeface="Calibri (MS)"/>
                        </a:rPr>
                        <a:t>Part 7- Nuclear Facilities &amp; Substances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c>
                  <a:txBody>
                    <a:bodyPr/>
                    <a:lstStyle/>
                    <a:p>
                      <a:pPr algn="ctr">
                        <a:lnSpc>
                          <a:spcPts val="2520"/>
                        </a:lnSpc>
                        <a:defRPr/>
                      </a:pPr>
                      <a:r>
                        <a:rPr lang="en-US" sz="1800">
                          <a:solidFill>
                            <a:srgbClr val="000000"/>
                          </a:solidFill>
                          <a:latin typeface="Calibri (MS)"/>
                        </a:rPr>
                        <a:t>Part 8- Contaminants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c>
                  <a:txBody>
                    <a:bodyPr/>
                    <a:lstStyle/>
                    <a:p>
                      <a:pPr algn="ctr">
                        <a:lnSpc>
                          <a:spcPts val="2520"/>
                        </a:lnSpc>
                        <a:defRPr/>
                      </a:pPr>
                      <a:r>
                        <a:rPr lang="en-US" sz="1800">
                          <a:solidFill>
                            <a:srgbClr val="000000"/>
                          </a:solidFill>
                          <a:latin typeface="Calibri (MS)"/>
                        </a:rPr>
                        <a:t>Part 9- Water</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1419507">
                <a:tc>
                  <a:txBody>
                    <a:bodyPr/>
                    <a:lstStyle/>
                    <a:p>
                      <a:pPr algn="ctr">
                        <a:lnSpc>
                          <a:spcPts val="2520"/>
                        </a:lnSpc>
                        <a:defRPr/>
                      </a:pPr>
                      <a:r>
                        <a:rPr lang="en-US" sz="1800">
                          <a:solidFill>
                            <a:srgbClr val="000000"/>
                          </a:solidFill>
                          <a:latin typeface="Calibri (MS)"/>
                        </a:rPr>
                        <a:t>Part 10- Fisheries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c>
                  <a:txBody>
                    <a:bodyPr/>
                    <a:lstStyle/>
                    <a:p>
                      <a:pPr algn="ctr">
                        <a:lnSpc>
                          <a:spcPts val="2520"/>
                        </a:lnSpc>
                        <a:defRPr/>
                      </a:pPr>
                      <a:r>
                        <a:rPr lang="en-US" sz="1800">
                          <a:solidFill>
                            <a:srgbClr val="000000"/>
                          </a:solidFill>
                          <a:latin typeface="Calibri (MS)"/>
                        </a:rPr>
                        <a:t>Part 11- Air emissions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c>
                  <a:txBody>
                    <a:bodyPr/>
                    <a:lstStyle/>
                    <a:p>
                      <a:pPr algn="ctr">
                        <a:lnSpc>
                          <a:spcPts val="2520"/>
                        </a:lnSpc>
                        <a:defRPr/>
                      </a:pPr>
                      <a:r>
                        <a:rPr lang="en-US" sz="1800">
                          <a:solidFill>
                            <a:srgbClr val="000000"/>
                          </a:solidFill>
                          <a:latin typeface="Calibri (MS)"/>
                        </a:rPr>
                        <a:t>Part 12- National Parks and Historic Sites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786483">
                <a:tc>
                  <a:txBody>
                    <a:bodyPr/>
                    <a:lstStyle/>
                    <a:p>
                      <a:pPr algn="ctr">
                        <a:lnSpc>
                          <a:spcPts val="2520"/>
                        </a:lnSpc>
                        <a:defRPr/>
                      </a:pPr>
                      <a:r>
                        <a:rPr lang="en-US" sz="1800">
                          <a:solidFill>
                            <a:srgbClr val="000000"/>
                          </a:solidFill>
                          <a:latin typeface="Calibri (MS)"/>
                        </a:rPr>
                        <a:t>Part 13- Miscellaneous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c>
                  <a:txBody>
                    <a:bodyPr/>
                    <a:lstStyle/>
                    <a:p>
                      <a:pPr algn="ctr">
                        <a:lnSpc>
                          <a:spcPts val="252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c>
                  <a:txBody>
                    <a:bodyPr/>
                    <a:lstStyle/>
                    <a:p>
                      <a:pPr algn="ctr">
                        <a:lnSpc>
                          <a:spcPts val="252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989512" y="613963"/>
            <a:ext cx="13533120" cy="1072134"/>
          </a:xfrm>
          <a:prstGeom prst="rect">
            <a:avLst/>
          </a:prstGeom>
        </p:spPr>
        <p:txBody>
          <a:bodyPr lIns="0" tIns="0" rIns="0" bIns="0" rtlCol="0" anchor="t">
            <a:spAutoFit/>
          </a:bodyPr>
          <a:lstStyle/>
          <a:p>
            <a:pPr algn="ctr">
              <a:lnSpc>
                <a:spcPts val="7128"/>
              </a:lnSpc>
            </a:pPr>
            <a:r>
              <a:rPr lang="en-US" sz="6600" spc="-263">
                <a:solidFill>
                  <a:srgbClr val="000000"/>
                </a:solidFill>
                <a:latin typeface="Calibri (MS) Bold"/>
              </a:rPr>
              <a:t>What triggers an Assessment?</a:t>
            </a:r>
          </a:p>
        </p:txBody>
      </p:sp>
      <p:sp>
        <p:nvSpPr>
          <p:cNvPr id="3" name="TextBox 3"/>
          <p:cNvSpPr txBox="1"/>
          <p:nvPr/>
        </p:nvSpPr>
        <p:spPr>
          <a:xfrm>
            <a:off x="1267992" y="2145981"/>
            <a:ext cx="11066344" cy="7642250"/>
          </a:xfrm>
          <a:prstGeom prst="rect">
            <a:avLst/>
          </a:prstGeom>
        </p:spPr>
        <p:txBody>
          <a:bodyPr lIns="0" tIns="0" rIns="0" bIns="0" rtlCol="0" anchor="t">
            <a:spAutoFit/>
          </a:bodyPr>
          <a:lstStyle/>
          <a:p>
            <a:pPr>
              <a:lnSpc>
                <a:spcPts val="3304"/>
              </a:lnSpc>
            </a:pPr>
            <a:r>
              <a:rPr lang="en-US" sz="3399" spc="-132">
                <a:solidFill>
                  <a:srgbClr val="000000"/>
                </a:solidFill>
                <a:latin typeface="Calibri (MS)"/>
              </a:rPr>
              <a:t>An assessment is required when the conditions of s.47(2) of the Act are met: </a:t>
            </a:r>
          </a:p>
          <a:p>
            <a:pPr>
              <a:lnSpc>
                <a:spcPts val="3304"/>
              </a:lnSpc>
            </a:pPr>
            <a:endParaRPr lang="en-US" sz="3399" spc="-132">
              <a:solidFill>
                <a:srgbClr val="000000"/>
              </a:solidFill>
              <a:latin typeface="Calibri (MS)"/>
            </a:endParaRPr>
          </a:p>
          <a:p>
            <a:pPr>
              <a:lnSpc>
                <a:spcPts val="3304"/>
              </a:lnSpc>
            </a:pPr>
            <a:r>
              <a:rPr lang="en-US" sz="3399" spc="-132">
                <a:solidFill>
                  <a:srgbClr val="000000"/>
                </a:solidFill>
                <a:latin typeface="Calibri (MS)"/>
              </a:rPr>
              <a:t>An activity that is listed in the regulation, and is not excepted, is subject to assessment if proposed to be undertaken in Yukon and if,</a:t>
            </a:r>
          </a:p>
          <a:p>
            <a:pPr>
              <a:lnSpc>
                <a:spcPts val="3304"/>
              </a:lnSpc>
            </a:pPr>
            <a:endParaRPr lang="en-US" sz="3399" spc="-132">
              <a:solidFill>
                <a:srgbClr val="000000"/>
              </a:solidFill>
              <a:latin typeface="Calibri (MS)"/>
            </a:endParaRPr>
          </a:p>
          <a:p>
            <a:pPr>
              <a:lnSpc>
                <a:spcPts val="3304"/>
              </a:lnSpc>
            </a:pPr>
            <a:r>
              <a:rPr lang="en-US" sz="3399" spc="-132">
                <a:solidFill>
                  <a:srgbClr val="000000"/>
                </a:solidFill>
                <a:latin typeface="Calibri (MS)"/>
              </a:rPr>
              <a:t>a)A federal agency is the proponent;</a:t>
            </a:r>
          </a:p>
          <a:p>
            <a:pPr>
              <a:lnSpc>
                <a:spcPts val="3304"/>
              </a:lnSpc>
            </a:pPr>
            <a:r>
              <a:rPr lang="en-US" sz="3399" spc="-132">
                <a:solidFill>
                  <a:srgbClr val="000000"/>
                </a:solidFill>
                <a:latin typeface="Calibri (MS)"/>
              </a:rPr>
              <a:t>b)A territorial agency, municipal government, or first nation is the proponent and an authorization or the grant of an interest in land would be required for the activity to be undertaken by a private individual;</a:t>
            </a:r>
          </a:p>
          <a:p>
            <a:pPr>
              <a:lnSpc>
                <a:spcPts val="3304"/>
              </a:lnSpc>
            </a:pPr>
            <a:r>
              <a:rPr lang="en-US" sz="3399" spc="-132">
                <a:solidFill>
                  <a:srgbClr val="000000"/>
                </a:solidFill>
                <a:latin typeface="Calibri (MS)"/>
              </a:rPr>
              <a:t>c)An authorization or the grant of an interest in land by a government agency, municipal government of first nation is required for the activity to be undertaken; or</a:t>
            </a:r>
          </a:p>
          <a:p>
            <a:pPr>
              <a:lnSpc>
                <a:spcPts val="3304"/>
              </a:lnSpc>
            </a:pPr>
            <a:r>
              <a:rPr lang="en-US" sz="3399" spc="-132">
                <a:solidFill>
                  <a:srgbClr val="000000"/>
                </a:solidFill>
                <a:latin typeface="Calibri (MS)"/>
              </a:rPr>
              <a:t>d)An authorization by the Governor in Council is required for the activity to be undertaken. </a:t>
            </a:r>
          </a:p>
          <a:p>
            <a:pPr algn="l">
              <a:lnSpc>
                <a:spcPts val="3304"/>
              </a:lnSpc>
            </a:pPr>
            <a:r>
              <a:rPr lang="en-US" sz="3399" spc="-135">
                <a:solidFill>
                  <a:srgbClr val="000000"/>
                </a:solidFill>
                <a:latin typeface="Calibri (MS)"/>
              </a:rPr>
              <a:t> </a:t>
            </a:r>
          </a:p>
          <a:p>
            <a:pPr marL="1261668" lvl="2" indent="-420556" algn="l">
              <a:lnSpc>
                <a:spcPts val="3304"/>
              </a:lnSpc>
            </a:pPr>
            <a:endParaRPr lang="en-US" sz="3399" spc="-135">
              <a:solidFill>
                <a:srgbClr val="000000"/>
              </a:solidFill>
              <a:latin typeface="Calibri (MS)"/>
            </a:endParaRPr>
          </a:p>
        </p:txBody>
      </p:sp>
      <p:grpSp>
        <p:nvGrpSpPr>
          <p:cNvPr id="4" name="Group 4"/>
          <p:cNvGrpSpPr/>
          <p:nvPr/>
        </p:nvGrpSpPr>
        <p:grpSpPr>
          <a:xfrm>
            <a:off x="12659123" y="5876335"/>
            <a:ext cx="6772332" cy="4410665"/>
            <a:chOff x="0" y="0"/>
            <a:chExt cx="9029776" cy="5880887"/>
          </a:xfrm>
        </p:grpSpPr>
        <p:grpSp>
          <p:nvGrpSpPr>
            <p:cNvPr id="5" name="Group 5"/>
            <p:cNvGrpSpPr>
              <a:grpSpLocks noChangeAspect="1"/>
            </p:cNvGrpSpPr>
            <p:nvPr/>
          </p:nvGrpSpPr>
          <p:grpSpPr>
            <a:xfrm>
              <a:off x="2748372" y="0"/>
              <a:ext cx="3253156" cy="2817087"/>
              <a:chOff x="0" y="0"/>
              <a:chExt cx="4282440" cy="3708400"/>
            </a:xfrm>
          </p:grpSpPr>
          <p:sp>
            <p:nvSpPr>
              <p:cNvPr id="6" name="Freeform 6"/>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CCCCCC"/>
              </a:solidFill>
              <a:ln w="12700">
                <a:solidFill>
                  <a:srgbClr val="000000"/>
                </a:solidFill>
              </a:ln>
            </p:spPr>
            <p:txBody>
              <a:bodyPr/>
              <a:lstStyle/>
              <a:p>
                <a:endParaRPr lang="en-US"/>
              </a:p>
            </p:txBody>
          </p:sp>
        </p:grpSp>
        <p:grpSp>
          <p:nvGrpSpPr>
            <p:cNvPr id="7" name="Group 7"/>
            <p:cNvGrpSpPr>
              <a:grpSpLocks noChangeAspect="1"/>
            </p:cNvGrpSpPr>
            <p:nvPr/>
          </p:nvGrpSpPr>
          <p:grpSpPr>
            <a:xfrm>
              <a:off x="2748372" y="3063800"/>
              <a:ext cx="3253156" cy="2817087"/>
              <a:chOff x="0" y="0"/>
              <a:chExt cx="4282440" cy="3708400"/>
            </a:xfrm>
          </p:grpSpPr>
          <p:sp>
            <p:nvSpPr>
              <p:cNvPr id="8" name="Freeform 8"/>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363BB"/>
              </a:solidFill>
              <a:ln w="12700">
                <a:solidFill>
                  <a:srgbClr val="000000"/>
                </a:solidFill>
              </a:ln>
            </p:spPr>
            <p:txBody>
              <a:bodyPr/>
              <a:lstStyle/>
              <a:p>
                <a:endParaRPr lang="en-US"/>
              </a:p>
            </p:txBody>
          </p:sp>
        </p:grpSp>
        <p:grpSp>
          <p:nvGrpSpPr>
            <p:cNvPr id="9" name="Group 9"/>
            <p:cNvGrpSpPr>
              <a:grpSpLocks noChangeAspect="1"/>
            </p:cNvGrpSpPr>
            <p:nvPr/>
          </p:nvGrpSpPr>
          <p:grpSpPr>
            <a:xfrm>
              <a:off x="5324894" y="1408543"/>
              <a:ext cx="3704882" cy="3208261"/>
              <a:chOff x="0" y="0"/>
              <a:chExt cx="4282440" cy="3708400"/>
            </a:xfrm>
          </p:grpSpPr>
          <p:sp>
            <p:nvSpPr>
              <p:cNvPr id="10" name="Freeform 10"/>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04AAD"/>
              </a:solidFill>
              <a:ln w="12700">
                <a:solidFill>
                  <a:srgbClr val="000000"/>
                </a:solidFill>
              </a:ln>
            </p:spPr>
            <p:txBody>
              <a:bodyPr/>
              <a:lstStyle/>
              <a:p>
                <a:endParaRPr lang="en-US"/>
              </a:p>
            </p:txBody>
          </p:sp>
        </p:grpSp>
        <p:grpSp>
          <p:nvGrpSpPr>
            <p:cNvPr id="11" name="Group 11"/>
            <p:cNvGrpSpPr>
              <a:grpSpLocks noChangeAspect="1"/>
            </p:cNvGrpSpPr>
            <p:nvPr/>
          </p:nvGrpSpPr>
          <p:grpSpPr>
            <a:xfrm>
              <a:off x="0" y="1604130"/>
              <a:ext cx="3253156" cy="2817087"/>
              <a:chOff x="0" y="0"/>
              <a:chExt cx="4282440" cy="3708400"/>
            </a:xfrm>
          </p:grpSpPr>
          <p:sp>
            <p:nvSpPr>
              <p:cNvPr id="12" name="Freeform 12"/>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C076D"/>
              </a:solidFill>
              <a:ln w="12700">
                <a:solidFill>
                  <a:srgbClr val="000000"/>
                </a:solidFill>
              </a:ln>
            </p:spPr>
            <p:txBody>
              <a:bodyPr/>
              <a:lstStyle/>
              <a:p>
                <a:endParaRPr lang="en-US"/>
              </a:p>
            </p:txBody>
          </p:sp>
        </p:gr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659123" y="5876335"/>
            <a:ext cx="6772332" cy="4410665"/>
            <a:chOff x="0" y="0"/>
            <a:chExt cx="9029776" cy="5880887"/>
          </a:xfrm>
        </p:grpSpPr>
        <p:grpSp>
          <p:nvGrpSpPr>
            <p:cNvPr id="3" name="Group 3"/>
            <p:cNvGrpSpPr>
              <a:grpSpLocks noChangeAspect="1"/>
            </p:cNvGrpSpPr>
            <p:nvPr/>
          </p:nvGrpSpPr>
          <p:grpSpPr>
            <a:xfrm>
              <a:off x="2748372" y="0"/>
              <a:ext cx="3253156" cy="2817087"/>
              <a:chOff x="0" y="0"/>
              <a:chExt cx="4282440" cy="3708400"/>
            </a:xfrm>
          </p:grpSpPr>
          <p:sp>
            <p:nvSpPr>
              <p:cNvPr id="4" name="Freeform 4"/>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CCCCCC"/>
              </a:solidFill>
              <a:ln w="12700">
                <a:solidFill>
                  <a:srgbClr val="000000"/>
                </a:solidFill>
              </a:ln>
            </p:spPr>
            <p:txBody>
              <a:bodyPr/>
              <a:lstStyle/>
              <a:p>
                <a:endParaRPr lang="en-US"/>
              </a:p>
            </p:txBody>
          </p:sp>
        </p:grpSp>
        <p:grpSp>
          <p:nvGrpSpPr>
            <p:cNvPr id="5" name="Group 5"/>
            <p:cNvGrpSpPr>
              <a:grpSpLocks noChangeAspect="1"/>
            </p:cNvGrpSpPr>
            <p:nvPr/>
          </p:nvGrpSpPr>
          <p:grpSpPr>
            <a:xfrm>
              <a:off x="2748372" y="3063800"/>
              <a:ext cx="3253156" cy="2817087"/>
              <a:chOff x="0" y="0"/>
              <a:chExt cx="4282440" cy="3708400"/>
            </a:xfrm>
          </p:grpSpPr>
          <p:sp>
            <p:nvSpPr>
              <p:cNvPr id="6" name="Freeform 6"/>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363BB"/>
              </a:solidFill>
              <a:ln w="12700">
                <a:solidFill>
                  <a:srgbClr val="000000"/>
                </a:solidFill>
              </a:ln>
            </p:spPr>
            <p:txBody>
              <a:bodyPr/>
              <a:lstStyle/>
              <a:p>
                <a:endParaRPr lang="en-US"/>
              </a:p>
            </p:txBody>
          </p:sp>
        </p:grpSp>
        <p:grpSp>
          <p:nvGrpSpPr>
            <p:cNvPr id="7" name="Group 7"/>
            <p:cNvGrpSpPr>
              <a:grpSpLocks noChangeAspect="1"/>
            </p:cNvGrpSpPr>
            <p:nvPr/>
          </p:nvGrpSpPr>
          <p:grpSpPr>
            <a:xfrm>
              <a:off x="5324894" y="1408543"/>
              <a:ext cx="3704882" cy="3208261"/>
              <a:chOff x="0" y="0"/>
              <a:chExt cx="4282440" cy="3708400"/>
            </a:xfrm>
          </p:grpSpPr>
          <p:sp>
            <p:nvSpPr>
              <p:cNvPr id="8" name="Freeform 8"/>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04AAD"/>
              </a:solidFill>
              <a:ln w="12700">
                <a:solidFill>
                  <a:srgbClr val="000000"/>
                </a:solidFill>
              </a:ln>
            </p:spPr>
            <p:txBody>
              <a:bodyPr/>
              <a:lstStyle/>
              <a:p>
                <a:endParaRPr lang="en-US"/>
              </a:p>
            </p:txBody>
          </p:sp>
        </p:grpSp>
        <p:grpSp>
          <p:nvGrpSpPr>
            <p:cNvPr id="9" name="Group 9"/>
            <p:cNvGrpSpPr>
              <a:grpSpLocks noChangeAspect="1"/>
            </p:cNvGrpSpPr>
            <p:nvPr/>
          </p:nvGrpSpPr>
          <p:grpSpPr>
            <a:xfrm>
              <a:off x="0" y="1604130"/>
              <a:ext cx="3253156" cy="2817087"/>
              <a:chOff x="0" y="0"/>
              <a:chExt cx="4282440" cy="3708400"/>
            </a:xfrm>
          </p:grpSpPr>
          <p:sp>
            <p:nvSpPr>
              <p:cNvPr id="10" name="Freeform 10"/>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C076D"/>
              </a:solidFill>
              <a:ln w="12700">
                <a:solidFill>
                  <a:srgbClr val="000000"/>
                </a:solidFill>
              </a:ln>
            </p:spPr>
            <p:txBody>
              <a:bodyPr/>
              <a:lstStyle/>
              <a:p>
                <a:endParaRPr lang="en-US"/>
              </a:p>
            </p:txBody>
          </p:sp>
        </p:grpSp>
      </p:grpSp>
      <p:sp>
        <p:nvSpPr>
          <p:cNvPr id="11" name="Freeform 11"/>
          <p:cNvSpPr/>
          <p:nvPr/>
        </p:nvSpPr>
        <p:spPr>
          <a:xfrm>
            <a:off x="1180574" y="2075540"/>
            <a:ext cx="7097568" cy="7986442"/>
          </a:xfrm>
          <a:custGeom>
            <a:avLst/>
            <a:gdLst/>
            <a:ahLst/>
            <a:cxnLst/>
            <a:rect l="l" t="t" r="r" b="b"/>
            <a:pathLst>
              <a:path w="7097568" h="7986442">
                <a:moveTo>
                  <a:pt x="0" y="0"/>
                </a:moveTo>
                <a:lnTo>
                  <a:pt x="7097568" y="0"/>
                </a:lnTo>
                <a:lnTo>
                  <a:pt x="7097568" y="7986442"/>
                </a:lnTo>
                <a:lnTo>
                  <a:pt x="0" y="7986442"/>
                </a:lnTo>
                <a:lnTo>
                  <a:pt x="0" y="0"/>
                </a:lnTo>
                <a:close/>
              </a:path>
            </a:pathLst>
          </a:custGeom>
          <a:blipFill>
            <a:blip r:embed="rId3"/>
            <a:stretch>
              <a:fillRect l="-125" t="-6042" r="-125"/>
            </a:stretch>
          </a:blipFill>
        </p:spPr>
        <p:txBody>
          <a:bodyPr/>
          <a:lstStyle/>
          <a:p>
            <a:endParaRPr lang="en-US"/>
          </a:p>
        </p:txBody>
      </p:sp>
      <p:sp>
        <p:nvSpPr>
          <p:cNvPr id="12" name="TextBox 12"/>
          <p:cNvSpPr txBox="1"/>
          <p:nvPr/>
        </p:nvSpPr>
        <p:spPr>
          <a:xfrm>
            <a:off x="3054977" y="613963"/>
            <a:ext cx="13533120" cy="1072134"/>
          </a:xfrm>
          <a:prstGeom prst="rect">
            <a:avLst/>
          </a:prstGeom>
        </p:spPr>
        <p:txBody>
          <a:bodyPr lIns="0" tIns="0" rIns="0" bIns="0" rtlCol="0" anchor="t">
            <a:spAutoFit/>
          </a:bodyPr>
          <a:lstStyle/>
          <a:p>
            <a:pPr algn="ctr">
              <a:lnSpc>
                <a:spcPts val="7128"/>
              </a:lnSpc>
            </a:pPr>
            <a:r>
              <a:rPr lang="en-US" sz="6600" spc="-263">
                <a:solidFill>
                  <a:srgbClr val="000000"/>
                </a:solidFill>
                <a:latin typeface="Calibri (MS) Bold"/>
              </a:rPr>
              <a:t>Assessable Activities Regulation: Example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989512" y="613963"/>
            <a:ext cx="13533120" cy="1072134"/>
          </a:xfrm>
          <a:prstGeom prst="rect">
            <a:avLst/>
          </a:prstGeom>
        </p:spPr>
        <p:txBody>
          <a:bodyPr lIns="0" tIns="0" rIns="0" bIns="0" rtlCol="0" anchor="t">
            <a:spAutoFit/>
          </a:bodyPr>
          <a:lstStyle/>
          <a:p>
            <a:pPr algn="ctr">
              <a:lnSpc>
                <a:spcPts val="7128"/>
              </a:lnSpc>
            </a:pPr>
            <a:r>
              <a:rPr lang="en-US" sz="6600" spc="-263">
                <a:solidFill>
                  <a:srgbClr val="000000"/>
                </a:solidFill>
                <a:latin typeface="Calibri (MS) Bold"/>
              </a:rPr>
              <a:t>Matters to be Considered</a:t>
            </a:r>
          </a:p>
        </p:txBody>
      </p:sp>
      <p:sp>
        <p:nvSpPr>
          <p:cNvPr id="3" name="TextBox 3"/>
          <p:cNvSpPr txBox="1"/>
          <p:nvPr/>
        </p:nvSpPr>
        <p:spPr>
          <a:xfrm>
            <a:off x="1455678" y="1986654"/>
            <a:ext cx="11203445" cy="7907960"/>
          </a:xfrm>
          <a:prstGeom prst="rect">
            <a:avLst/>
          </a:prstGeom>
        </p:spPr>
        <p:txBody>
          <a:bodyPr lIns="0" tIns="0" rIns="0" bIns="0" rtlCol="0" anchor="t">
            <a:spAutoFit/>
          </a:bodyPr>
          <a:lstStyle/>
          <a:p>
            <a:pPr>
              <a:lnSpc>
                <a:spcPts val="2937"/>
              </a:lnSpc>
            </a:pPr>
            <a:r>
              <a:rPr lang="en-US" sz="3399" spc="-132">
                <a:solidFill>
                  <a:srgbClr val="000000"/>
                </a:solidFill>
                <a:latin typeface="Calibri (MS)"/>
              </a:rPr>
              <a:t>There are specific matters to be considered in an assessment as set out section 42(1) of the Act: </a:t>
            </a:r>
          </a:p>
          <a:p>
            <a:pPr>
              <a:lnSpc>
                <a:spcPts val="2937"/>
              </a:lnSpc>
            </a:pPr>
            <a:endParaRPr lang="en-US" sz="3399" spc="-132">
              <a:solidFill>
                <a:srgbClr val="000000"/>
              </a:solidFill>
              <a:latin typeface="Calibri (MS)"/>
            </a:endParaRPr>
          </a:p>
          <a:p>
            <a:pPr>
              <a:lnSpc>
                <a:spcPts val="2937"/>
              </a:lnSpc>
            </a:pPr>
            <a:r>
              <a:rPr lang="en-US" sz="3399" spc="-132">
                <a:solidFill>
                  <a:srgbClr val="000000"/>
                </a:solidFill>
                <a:latin typeface="Calibri (MS)"/>
              </a:rPr>
              <a:t>In conducting an assessment of a project, a designated office, the executive committee or a panel of the Board shall take the following matters into consideration:</a:t>
            </a:r>
          </a:p>
          <a:p>
            <a:pPr>
              <a:lnSpc>
                <a:spcPts val="2937"/>
              </a:lnSpc>
            </a:pPr>
            <a:endParaRPr lang="en-US" sz="3399" spc="-132">
              <a:solidFill>
                <a:srgbClr val="000000"/>
              </a:solidFill>
              <a:latin typeface="Calibri (MS)"/>
            </a:endParaRPr>
          </a:p>
          <a:p>
            <a:pPr>
              <a:lnSpc>
                <a:spcPts val="2937"/>
              </a:lnSpc>
            </a:pPr>
            <a:r>
              <a:rPr lang="en-US" sz="3399" spc="-132">
                <a:solidFill>
                  <a:srgbClr val="000000"/>
                </a:solidFill>
                <a:latin typeface="Calibri (MS)"/>
              </a:rPr>
              <a:t>a)The purpose of the project;</a:t>
            </a:r>
          </a:p>
          <a:p>
            <a:pPr>
              <a:lnSpc>
                <a:spcPts val="2937"/>
              </a:lnSpc>
            </a:pPr>
            <a:r>
              <a:rPr lang="en-US" sz="3399" spc="-132">
                <a:solidFill>
                  <a:srgbClr val="000000"/>
                </a:solidFill>
                <a:latin typeface="Calibri (MS)"/>
              </a:rPr>
              <a:t>b)All stages of the project;</a:t>
            </a:r>
          </a:p>
          <a:p>
            <a:pPr>
              <a:lnSpc>
                <a:spcPts val="2937"/>
              </a:lnSpc>
            </a:pPr>
            <a:r>
              <a:rPr lang="en-US" sz="3399" spc="-132">
                <a:solidFill>
                  <a:srgbClr val="000000"/>
                </a:solidFill>
                <a:latin typeface="Calibri (MS)"/>
              </a:rPr>
              <a:t>c)The significance of any environmental or socio-economic effects of the project that have occurred or might occur in or outside the Yukon, including the effects of malfunctions or accidents;</a:t>
            </a:r>
          </a:p>
          <a:p>
            <a:pPr>
              <a:lnSpc>
                <a:spcPts val="2937"/>
              </a:lnSpc>
            </a:pPr>
            <a:r>
              <a:rPr lang="en-US" sz="3399" spc="-132">
                <a:solidFill>
                  <a:srgbClr val="000000"/>
                </a:solidFill>
                <a:latin typeface="Calibri (MS)"/>
              </a:rPr>
              <a:t>d)The significance of any adverse cumulative environmental or socio-economic effects that have occurred or might occur in connection with the project in combination with the effects of other projects for which proposals have been submitted or any activities that have been carried out, are being carried out or are likely to be carried out in or outside the Yukon </a:t>
            </a:r>
          </a:p>
          <a:p>
            <a:pPr>
              <a:lnSpc>
                <a:spcPts val="2937"/>
              </a:lnSpc>
            </a:pPr>
            <a:r>
              <a:rPr lang="en-US" sz="3399" spc="-132">
                <a:solidFill>
                  <a:srgbClr val="000000"/>
                </a:solidFill>
                <a:latin typeface="Calibri (MS)"/>
              </a:rPr>
              <a:t>d.1) Any studies or research undertaken under s.112(1) that are relevant to the project;</a:t>
            </a:r>
          </a:p>
          <a:p>
            <a:pPr marL="1446587" lvl="2" indent="-482196" algn="l">
              <a:lnSpc>
                <a:spcPts val="2937"/>
              </a:lnSpc>
            </a:pPr>
            <a:r>
              <a:rPr lang="en-US" sz="3399" spc="-135">
                <a:solidFill>
                  <a:srgbClr val="000000"/>
                </a:solidFill>
                <a:latin typeface="Calibri (MS)"/>
              </a:rPr>
              <a:t>d.2) the need for effects monitoring;</a:t>
            </a:r>
          </a:p>
        </p:txBody>
      </p:sp>
      <p:grpSp>
        <p:nvGrpSpPr>
          <p:cNvPr id="4" name="Group 4"/>
          <p:cNvGrpSpPr/>
          <p:nvPr/>
        </p:nvGrpSpPr>
        <p:grpSpPr>
          <a:xfrm>
            <a:off x="12659123" y="5876335"/>
            <a:ext cx="6772332" cy="4410665"/>
            <a:chOff x="0" y="0"/>
            <a:chExt cx="9029776" cy="5880887"/>
          </a:xfrm>
        </p:grpSpPr>
        <p:grpSp>
          <p:nvGrpSpPr>
            <p:cNvPr id="5" name="Group 5"/>
            <p:cNvGrpSpPr>
              <a:grpSpLocks noChangeAspect="1"/>
            </p:cNvGrpSpPr>
            <p:nvPr/>
          </p:nvGrpSpPr>
          <p:grpSpPr>
            <a:xfrm>
              <a:off x="2748372" y="0"/>
              <a:ext cx="3253156" cy="2817087"/>
              <a:chOff x="0" y="0"/>
              <a:chExt cx="4282440" cy="3708400"/>
            </a:xfrm>
          </p:grpSpPr>
          <p:sp>
            <p:nvSpPr>
              <p:cNvPr id="6" name="Freeform 6"/>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CCCCCC"/>
              </a:solidFill>
              <a:ln w="12700">
                <a:solidFill>
                  <a:srgbClr val="000000"/>
                </a:solidFill>
              </a:ln>
            </p:spPr>
            <p:txBody>
              <a:bodyPr/>
              <a:lstStyle/>
              <a:p>
                <a:endParaRPr lang="en-US"/>
              </a:p>
            </p:txBody>
          </p:sp>
        </p:grpSp>
        <p:grpSp>
          <p:nvGrpSpPr>
            <p:cNvPr id="7" name="Group 7"/>
            <p:cNvGrpSpPr>
              <a:grpSpLocks noChangeAspect="1"/>
            </p:cNvGrpSpPr>
            <p:nvPr/>
          </p:nvGrpSpPr>
          <p:grpSpPr>
            <a:xfrm>
              <a:off x="2748372" y="3063800"/>
              <a:ext cx="3253156" cy="2817087"/>
              <a:chOff x="0" y="0"/>
              <a:chExt cx="4282440" cy="3708400"/>
            </a:xfrm>
          </p:grpSpPr>
          <p:sp>
            <p:nvSpPr>
              <p:cNvPr id="8" name="Freeform 8"/>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363BB"/>
              </a:solidFill>
              <a:ln w="12700">
                <a:solidFill>
                  <a:srgbClr val="000000"/>
                </a:solidFill>
              </a:ln>
            </p:spPr>
            <p:txBody>
              <a:bodyPr/>
              <a:lstStyle/>
              <a:p>
                <a:endParaRPr lang="en-US"/>
              </a:p>
            </p:txBody>
          </p:sp>
        </p:grpSp>
        <p:grpSp>
          <p:nvGrpSpPr>
            <p:cNvPr id="9" name="Group 9"/>
            <p:cNvGrpSpPr>
              <a:grpSpLocks noChangeAspect="1"/>
            </p:cNvGrpSpPr>
            <p:nvPr/>
          </p:nvGrpSpPr>
          <p:grpSpPr>
            <a:xfrm>
              <a:off x="5324894" y="1408543"/>
              <a:ext cx="3704882" cy="3208261"/>
              <a:chOff x="0" y="0"/>
              <a:chExt cx="4282440" cy="3708400"/>
            </a:xfrm>
          </p:grpSpPr>
          <p:sp>
            <p:nvSpPr>
              <p:cNvPr id="10" name="Freeform 10"/>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04AAD"/>
              </a:solidFill>
              <a:ln w="12700">
                <a:solidFill>
                  <a:srgbClr val="000000"/>
                </a:solidFill>
              </a:ln>
            </p:spPr>
            <p:txBody>
              <a:bodyPr/>
              <a:lstStyle/>
              <a:p>
                <a:endParaRPr lang="en-US"/>
              </a:p>
            </p:txBody>
          </p:sp>
        </p:grpSp>
        <p:grpSp>
          <p:nvGrpSpPr>
            <p:cNvPr id="11" name="Group 11"/>
            <p:cNvGrpSpPr>
              <a:grpSpLocks noChangeAspect="1"/>
            </p:cNvGrpSpPr>
            <p:nvPr/>
          </p:nvGrpSpPr>
          <p:grpSpPr>
            <a:xfrm>
              <a:off x="0" y="1604130"/>
              <a:ext cx="3253156" cy="2817087"/>
              <a:chOff x="0" y="0"/>
              <a:chExt cx="4282440" cy="3708400"/>
            </a:xfrm>
          </p:grpSpPr>
          <p:sp>
            <p:nvSpPr>
              <p:cNvPr id="12" name="Freeform 12"/>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C076D"/>
              </a:solidFill>
              <a:ln w="12700">
                <a:solidFill>
                  <a:srgbClr val="000000"/>
                </a:solidFill>
              </a:ln>
            </p:spPr>
            <p:txBody>
              <a:bodyPr/>
              <a:lstStyle/>
              <a:p>
                <a:endParaRPr lang="en-US"/>
              </a:p>
            </p:txBody>
          </p:sp>
        </p:gr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2009315"/>
            <a:ext cx="10932324" cy="5566771"/>
          </a:xfrm>
          <a:prstGeom prst="rect">
            <a:avLst/>
          </a:prstGeom>
        </p:spPr>
        <p:txBody>
          <a:bodyPr lIns="0" tIns="0" rIns="0" bIns="0" rtlCol="0" anchor="t">
            <a:spAutoFit/>
          </a:bodyPr>
          <a:lstStyle/>
          <a:p>
            <a:pPr>
              <a:lnSpc>
                <a:spcPts val="3670"/>
              </a:lnSpc>
            </a:pPr>
            <a:r>
              <a:rPr lang="en-US" sz="3399" spc="-132">
                <a:solidFill>
                  <a:srgbClr val="000000"/>
                </a:solidFill>
                <a:latin typeface="Calibri (MS)"/>
              </a:rPr>
              <a:t>Consultation is defined in s.3 of YESAA</a:t>
            </a:r>
          </a:p>
          <a:p>
            <a:pPr>
              <a:lnSpc>
                <a:spcPts val="3670"/>
              </a:lnSpc>
            </a:pPr>
            <a:endParaRPr lang="en-US" sz="3399" spc="-132">
              <a:solidFill>
                <a:srgbClr val="000000"/>
              </a:solidFill>
              <a:latin typeface="Calibri (MS)"/>
            </a:endParaRPr>
          </a:p>
          <a:p>
            <a:pPr>
              <a:lnSpc>
                <a:spcPts val="3670"/>
              </a:lnSpc>
            </a:pPr>
            <a:r>
              <a:rPr lang="en-US" sz="3399" spc="-132">
                <a:solidFill>
                  <a:srgbClr val="000000"/>
                </a:solidFill>
                <a:latin typeface="Calibri (MS)"/>
              </a:rPr>
              <a:t>Where, in relation to any matter, a reference is made in this Act to consultation, the duty to consult shall be exercised</a:t>
            </a:r>
          </a:p>
          <a:p>
            <a:pPr>
              <a:lnSpc>
                <a:spcPts val="3670"/>
              </a:lnSpc>
            </a:pPr>
            <a:r>
              <a:rPr lang="en-US" sz="3399" spc="-132">
                <a:solidFill>
                  <a:srgbClr val="000000"/>
                </a:solidFill>
                <a:latin typeface="Calibri (MS)"/>
              </a:rPr>
              <a:t>a)By providing, to the party to be consulted, </a:t>
            </a:r>
          </a:p>
          <a:p>
            <a:pPr>
              <a:lnSpc>
                <a:spcPts val="3670"/>
              </a:lnSpc>
            </a:pPr>
            <a:r>
              <a:rPr lang="en-US" sz="3399" spc="-132">
                <a:solidFill>
                  <a:srgbClr val="000000"/>
                </a:solidFill>
                <a:latin typeface="Calibri (MS)"/>
              </a:rPr>
              <a:t>  i.Notice of the matter in sufficient form and detail to allow the party to prepare its own views on the matter, </a:t>
            </a:r>
          </a:p>
          <a:p>
            <a:pPr>
              <a:lnSpc>
                <a:spcPts val="3670"/>
              </a:lnSpc>
            </a:pPr>
            <a:r>
              <a:rPr lang="en-US" sz="3399" spc="-132">
                <a:solidFill>
                  <a:srgbClr val="000000"/>
                </a:solidFill>
                <a:latin typeface="Calibri (MS)"/>
              </a:rPr>
              <a:t>  ii.A reasonable period for the party to prepare its views, and </a:t>
            </a:r>
          </a:p>
          <a:p>
            <a:pPr>
              <a:lnSpc>
                <a:spcPts val="3670"/>
              </a:lnSpc>
            </a:pPr>
            <a:r>
              <a:rPr lang="en-US" sz="3399" spc="-132">
                <a:solidFill>
                  <a:srgbClr val="000000"/>
                </a:solidFill>
                <a:latin typeface="Calibri (MS)"/>
              </a:rPr>
              <a:t>  iii.An opportunity to present its views to the party having the duty to consult; and </a:t>
            </a:r>
          </a:p>
          <a:p>
            <a:pPr>
              <a:lnSpc>
                <a:spcPts val="3670"/>
              </a:lnSpc>
            </a:pPr>
            <a:r>
              <a:rPr lang="en-US" sz="3399" spc="-132">
                <a:solidFill>
                  <a:srgbClr val="000000"/>
                </a:solidFill>
                <a:latin typeface="Calibri (MS)"/>
              </a:rPr>
              <a:t>b)By considering, fully and fairly, any view so presented. </a:t>
            </a:r>
          </a:p>
          <a:p>
            <a:pPr algn="l">
              <a:lnSpc>
                <a:spcPts val="3671"/>
              </a:lnSpc>
            </a:pPr>
            <a:endParaRPr lang="en-US" sz="3399" spc="-132">
              <a:solidFill>
                <a:srgbClr val="000000"/>
              </a:solidFill>
              <a:latin typeface="Calibri (MS)"/>
            </a:endParaRPr>
          </a:p>
        </p:txBody>
      </p:sp>
      <p:sp>
        <p:nvSpPr>
          <p:cNvPr id="3" name="Freeform 3"/>
          <p:cNvSpPr/>
          <p:nvPr/>
        </p:nvSpPr>
        <p:spPr>
          <a:xfrm>
            <a:off x="12655505" y="5872717"/>
            <a:ext cx="6780070" cy="4417901"/>
          </a:xfrm>
          <a:custGeom>
            <a:avLst/>
            <a:gdLst/>
            <a:ahLst/>
            <a:cxnLst/>
            <a:rect l="l" t="t" r="r" b="b"/>
            <a:pathLst>
              <a:path w="6780070" h="4417901">
                <a:moveTo>
                  <a:pt x="0" y="0"/>
                </a:moveTo>
                <a:lnTo>
                  <a:pt x="6780070" y="0"/>
                </a:lnTo>
                <a:lnTo>
                  <a:pt x="6780070" y="4417901"/>
                </a:lnTo>
                <a:lnTo>
                  <a:pt x="0" y="441790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TextBox 4"/>
          <p:cNvSpPr txBox="1"/>
          <p:nvPr/>
        </p:nvSpPr>
        <p:spPr>
          <a:xfrm>
            <a:off x="1989512" y="547288"/>
            <a:ext cx="13533120" cy="1072134"/>
          </a:xfrm>
          <a:prstGeom prst="rect">
            <a:avLst/>
          </a:prstGeom>
        </p:spPr>
        <p:txBody>
          <a:bodyPr lIns="0" tIns="0" rIns="0" bIns="0" rtlCol="0" anchor="t">
            <a:spAutoFit/>
          </a:bodyPr>
          <a:lstStyle/>
          <a:p>
            <a:pPr algn="ctr">
              <a:lnSpc>
                <a:spcPts val="7128"/>
              </a:lnSpc>
            </a:pPr>
            <a:r>
              <a:rPr lang="en-US" sz="6600" spc="-263">
                <a:solidFill>
                  <a:srgbClr val="000000"/>
                </a:solidFill>
                <a:latin typeface="Calibri (MS) Bold"/>
              </a:rPr>
              <a:t>YESAA- Consultation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3049126"/>
            <a:ext cx="10727256" cy="6023991"/>
          </a:xfrm>
          <a:prstGeom prst="rect">
            <a:avLst/>
          </a:prstGeom>
        </p:spPr>
        <p:txBody>
          <a:bodyPr lIns="0" tIns="0" rIns="0" bIns="0" rtlCol="0" anchor="t">
            <a:spAutoFit/>
          </a:bodyPr>
          <a:lstStyle/>
          <a:p>
            <a:pPr>
              <a:lnSpc>
                <a:spcPts val="3671"/>
              </a:lnSpc>
            </a:pPr>
            <a:r>
              <a:rPr lang="en-US" sz="3399" spc="-207">
                <a:solidFill>
                  <a:srgbClr val="000000"/>
                </a:solidFill>
                <a:latin typeface="Calibri (MS)"/>
              </a:rPr>
              <a:t>•Proponent obligation to consult potentially affected FNs and community residents prior to the screening is set out in YESAA (s50(3)). </a:t>
            </a:r>
          </a:p>
          <a:p>
            <a:pPr>
              <a:lnSpc>
                <a:spcPts val="3671"/>
              </a:lnSpc>
            </a:pPr>
            <a:endParaRPr lang="en-US" sz="3399" spc="-207">
              <a:solidFill>
                <a:srgbClr val="000000"/>
              </a:solidFill>
              <a:latin typeface="Calibri (MS)"/>
            </a:endParaRPr>
          </a:p>
          <a:p>
            <a:pPr>
              <a:lnSpc>
                <a:spcPts val="3671"/>
              </a:lnSpc>
            </a:pPr>
            <a:r>
              <a:rPr lang="en-US" sz="3399" spc="-207">
                <a:solidFill>
                  <a:srgbClr val="000000"/>
                </a:solidFill>
                <a:latin typeface="Calibri (MS)"/>
              </a:rPr>
              <a:t>•Crown (federal and territorial governments) – has a separate and distinct constitutional duty to consult affected First Nations on projects.</a:t>
            </a:r>
          </a:p>
          <a:p>
            <a:pPr>
              <a:lnSpc>
                <a:spcPts val="3671"/>
              </a:lnSpc>
            </a:pPr>
            <a:endParaRPr lang="en-US" sz="3399" spc="-207">
              <a:solidFill>
                <a:srgbClr val="000000"/>
              </a:solidFill>
              <a:latin typeface="Calibri (MS)"/>
            </a:endParaRPr>
          </a:p>
          <a:p>
            <a:pPr>
              <a:lnSpc>
                <a:spcPts val="3671"/>
              </a:lnSpc>
            </a:pPr>
            <a:r>
              <a:rPr lang="en-US" sz="3399" spc="-207">
                <a:solidFill>
                  <a:srgbClr val="000000"/>
                </a:solidFill>
                <a:latin typeface="Calibri (MS)"/>
              </a:rPr>
              <a:t>•Federal and territorial governments may choose to rely on the YESAA process to fulfill elements of their constitutional duty to consult with First Nations. </a:t>
            </a:r>
          </a:p>
          <a:p>
            <a:pPr>
              <a:lnSpc>
                <a:spcPts val="3671"/>
              </a:lnSpc>
            </a:pPr>
            <a:endParaRPr lang="en-US" sz="3399" spc="-207">
              <a:solidFill>
                <a:srgbClr val="000000"/>
              </a:solidFill>
              <a:latin typeface="Calibri (MS)"/>
            </a:endParaRPr>
          </a:p>
          <a:p>
            <a:pPr>
              <a:lnSpc>
                <a:spcPts val="3671"/>
              </a:lnSpc>
            </a:pPr>
            <a:r>
              <a:rPr lang="en-US" sz="3399" spc="-207">
                <a:solidFill>
                  <a:srgbClr val="000000"/>
                </a:solidFill>
                <a:latin typeface="Calibri (MS)"/>
              </a:rPr>
              <a:t>•YESAB Neither YESAB or the EC, has the duty or authority to conduct consultation with First Nations affected by a proposed project. </a:t>
            </a:r>
          </a:p>
          <a:p>
            <a:pPr algn="l">
              <a:lnSpc>
                <a:spcPts val="3671"/>
              </a:lnSpc>
            </a:pPr>
            <a:endParaRPr lang="en-US" sz="3399" spc="-207">
              <a:solidFill>
                <a:srgbClr val="000000"/>
              </a:solidFill>
              <a:latin typeface="Calibri (MS)"/>
            </a:endParaRPr>
          </a:p>
        </p:txBody>
      </p:sp>
      <p:sp>
        <p:nvSpPr>
          <p:cNvPr id="3" name="TextBox 3"/>
          <p:cNvSpPr txBox="1"/>
          <p:nvPr/>
        </p:nvSpPr>
        <p:spPr>
          <a:xfrm>
            <a:off x="2218112" y="842563"/>
            <a:ext cx="13533120" cy="1072134"/>
          </a:xfrm>
          <a:prstGeom prst="rect">
            <a:avLst/>
          </a:prstGeom>
        </p:spPr>
        <p:txBody>
          <a:bodyPr lIns="0" tIns="0" rIns="0" bIns="0" rtlCol="0" anchor="t">
            <a:spAutoFit/>
          </a:bodyPr>
          <a:lstStyle/>
          <a:p>
            <a:pPr algn="ctr">
              <a:lnSpc>
                <a:spcPts val="7128"/>
              </a:lnSpc>
            </a:pPr>
            <a:r>
              <a:rPr lang="en-US" sz="6600" spc="-263">
                <a:solidFill>
                  <a:srgbClr val="000000"/>
                </a:solidFill>
                <a:latin typeface="Calibri (MS) Bold"/>
              </a:rPr>
              <a:t>YESAA- Consultation</a:t>
            </a:r>
          </a:p>
        </p:txBody>
      </p:sp>
      <p:sp>
        <p:nvSpPr>
          <p:cNvPr id="4" name="Freeform 4"/>
          <p:cNvSpPr/>
          <p:nvPr/>
        </p:nvSpPr>
        <p:spPr>
          <a:xfrm>
            <a:off x="12655505" y="5872717"/>
            <a:ext cx="6780070" cy="4417901"/>
          </a:xfrm>
          <a:custGeom>
            <a:avLst/>
            <a:gdLst/>
            <a:ahLst/>
            <a:cxnLst/>
            <a:rect l="l" t="t" r="r" b="b"/>
            <a:pathLst>
              <a:path w="6780070" h="4417901">
                <a:moveTo>
                  <a:pt x="0" y="0"/>
                </a:moveTo>
                <a:lnTo>
                  <a:pt x="6780070" y="0"/>
                </a:lnTo>
                <a:lnTo>
                  <a:pt x="6780070" y="4417901"/>
                </a:lnTo>
                <a:lnTo>
                  <a:pt x="0" y="441790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989512" y="613963"/>
            <a:ext cx="13533120" cy="1072134"/>
          </a:xfrm>
          <a:prstGeom prst="rect">
            <a:avLst/>
          </a:prstGeom>
        </p:spPr>
        <p:txBody>
          <a:bodyPr lIns="0" tIns="0" rIns="0" bIns="0" rtlCol="0" anchor="t">
            <a:spAutoFit/>
          </a:bodyPr>
          <a:lstStyle/>
          <a:p>
            <a:pPr algn="ctr">
              <a:lnSpc>
                <a:spcPts val="7128"/>
              </a:lnSpc>
            </a:pPr>
            <a:r>
              <a:rPr lang="en-US" sz="6600" spc="-263">
                <a:solidFill>
                  <a:srgbClr val="000000"/>
                </a:solidFill>
                <a:latin typeface="Calibri (MS) Bold"/>
              </a:rPr>
              <a:t>Assessment Timelines &amp; Reports 	</a:t>
            </a:r>
          </a:p>
        </p:txBody>
      </p:sp>
      <p:sp>
        <p:nvSpPr>
          <p:cNvPr id="3" name="TextBox 3"/>
          <p:cNvSpPr txBox="1"/>
          <p:nvPr/>
        </p:nvSpPr>
        <p:spPr>
          <a:xfrm>
            <a:off x="1363028" y="2220018"/>
            <a:ext cx="10085425" cy="6938391"/>
          </a:xfrm>
          <a:prstGeom prst="rect">
            <a:avLst/>
          </a:prstGeom>
        </p:spPr>
        <p:txBody>
          <a:bodyPr lIns="0" tIns="0" rIns="0" bIns="0" rtlCol="0" anchor="t">
            <a:spAutoFit/>
          </a:bodyPr>
          <a:lstStyle/>
          <a:p>
            <a:pPr>
              <a:lnSpc>
                <a:spcPts val="3671"/>
              </a:lnSpc>
            </a:pPr>
            <a:r>
              <a:rPr lang="en-US" sz="3399" spc="-207">
                <a:solidFill>
                  <a:srgbClr val="000000"/>
                </a:solidFill>
                <a:latin typeface="Calibri (MS)"/>
              </a:rPr>
              <a:t>The timelines of assessments are subject to Board rules and can be extended depending on nature of the project and requests for more time from participants.  Current project statistics with timelines are available at yesabregistry.ca/statistics</a:t>
            </a:r>
          </a:p>
          <a:p>
            <a:pPr>
              <a:lnSpc>
                <a:spcPts val="3671"/>
              </a:lnSpc>
            </a:pPr>
            <a:endParaRPr lang="en-US" sz="3399" spc="-207">
              <a:solidFill>
                <a:srgbClr val="000000"/>
              </a:solidFill>
              <a:latin typeface="Calibri (MS)"/>
            </a:endParaRPr>
          </a:p>
          <a:p>
            <a:pPr algn="l">
              <a:lnSpc>
                <a:spcPts val="3671"/>
              </a:lnSpc>
            </a:pPr>
            <a:r>
              <a:rPr lang="en-US" sz="3399" spc="-210">
                <a:solidFill>
                  <a:srgbClr val="000000"/>
                </a:solidFill>
                <a:latin typeface="Calibri (MS)"/>
              </a:rPr>
              <a:t>The assessment and YESAB’s recommendation is contained in a report as below:</a:t>
            </a:r>
          </a:p>
          <a:p>
            <a:pPr algn="l">
              <a:lnSpc>
                <a:spcPts val="3671"/>
              </a:lnSpc>
            </a:pPr>
            <a:endParaRPr lang="en-US" sz="3399" spc="-210">
              <a:solidFill>
                <a:srgbClr val="000000"/>
              </a:solidFill>
              <a:latin typeface="Calibri (MS)"/>
            </a:endParaRPr>
          </a:p>
          <a:p>
            <a:pPr marL="615315" lvl="1" indent="-307657" algn="l">
              <a:lnSpc>
                <a:spcPts val="3671"/>
              </a:lnSpc>
              <a:buFont typeface="Arial"/>
              <a:buChar char="•"/>
            </a:pPr>
            <a:r>
              <a:rPr lang="en-US" sz="3399" spc="-210">
                <a:solidFill>
                  <a:srgbClr val="000000"/>
                </a:solidFill>
                <a:latin typeface="Calibri (MS)"/>
              </a:rPr>
              <a:t>Designated Office – Evaluation Report </a:t>
            </a:r>
          </a:p>
          <a:p>
            <a:pPr marL="615315" lvl="1" indent="-307657" algn="l">
              <a:lnSpc>
                <a:spcPts val="3671"/>
              </a:lnSpc>
            </a:pPr>
            <a:endParaRPr lang="en-US" sz="3399" spc="-210">
              <a:solidFill>
                <a:srgbClr val="000000"/>
              </a:solidFill>
              <a:latin typeface="Calibri (MS)"/>
            </a:endParaRPr>
          </a:p>
          <a:p>
            <a:pPr marL="615315" lvl="1" indent="-307657" algn="l">
              <a:lnSpc>
                <a:spcPts val="3671"/>
              </a:lnSpc>
              <a:buFont typeface="Arial"/>
              <a:buChar char="•"/>
            </a:pPr>
            <a:r>
              <a:rPr lang="en-US" sz="3399" spc="-210">
                <a:solidFill>
                  <a:srgbClr val="000000"/>
                </a:solidFill>
                <a:latin typeface="Calibri (MS)"/>
              </a:rPr>
              <a:t>Executive Committee – Screening Report </a:t>
            </a:r>
          </a:p>
          <a:p>
            <a:pPr marL="615315" lvl="1" indent="-307657" algn="l">
              <a:lnSpc>
                <a:spcPts val="3671"/>
              </a:lnSpc>
            </a:pPr>
            <a:endParaRPr lang="en-US" sz="3399" spc="-210">
              <a:solidFill>
                <a:srgbClr val="000000"/>
              </a:solidFill>
              <a:latin typeface="Calibri (MS)"/>
            </a:endParaRPr>
          </a:p>
          <a:p>
            <a:pPr marL="615315" lvl="1" indent="-307657" algn="l">
              <a:lnSpc>
                <a:spcPts val="3671"/>
              </a:lnSpc>
              <a:buFont typeface="Arial"/>
              <a:buChar char="•"/>
            </a:pPr>
            <a:r>
              <a:rPr lang="en-US" sz="3399" spc="-207">
                <a:solidFill>
                  <a:srgbClr val="000000"/>
                </a:solidFill>
                <a:latin typeface="Calibri (MS)"/>
              </a:rPr>
              <a:t>Panel of the Board – Panel Report</a:t>
            </a:r>
          </a:p>
          <a:p>
            <a:pPr algn="l">
              <a:lnSpc>
                <a:spcPts val="3671"/>
              </a:lnSpc>
            </a:pPr>
            <a:endParaRPr lang="en-US" sz="3399" spc="-207">
              <a:solidFill>
                <a:srgbClr val="000000"/>
              </a:solidFill>
              <a:latin typeface="Calibri (MS)"/>
            </a:endParaRPr>
          </a:p>
          <a:p>
            <a:pPr algn="l">
              <a:lnSpc>
                <a:spcPts val="3671"/>
              </a:lnSpc>
            </a:pPr>
            <a:endParaRPr lang="en-US" sz="3399" spc="-207">
              <a:solidFill>
                <a:srgbClr val="000000"/>
              </a:solidFill>
              <a:latin typeface="Calibri (MS)"/>
            </a:endParaRPr>
          </a:p>
        </p:txBody>
      </p:sp>
      <p:sp>
        <p:nvSpPr>
          <p:cNvPr id="4" name="Freeform 4"/>
          <p:cNvSpPr/>
          <p:nvPr/>
        </p:nvSpPr>
        <p:spPr>
          <a:xfrm>
            <a:off x="12655505" y="5872717"/>
            <a:ext cx="6780070" cy="4417901"/>
          </a:xfrm>
          <a:custGeom>
            <a:avLst/>
            <a:gdLst/>
            <a:ahLst/>
            <a:cxnLst/>
            <a:rect l="l" t="t" r="r" b="b"/>
            <a:pathLst>
              <a:path w="6780070" h="4417901">
                <a:moveTo>
                  <a:pt x="0" y="0"/>
                </a:moveTo>
                <a:lnTo>
                  <a:pt x="6780070" y="0"/>
                </a:lnTo>
                <a:lnTo>
                  <a:pt x="6780070" y="4417901"/>
                </a:lnTo>
                <a:lnTo>
                  <a:pt x="0" y="441790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655505" y="5872717"/>
            <a:ext cx="6780070" cy="4417901"/>
          </a:xfrm>
          <a:custGeom>
            <a:avLst/>
            <a:gdLst/>
            <a:ahLst/>
            <a:cxnLst/>
            <a:rect l="l" t="t" r="r" b="b"/>
            <a:pathLst>
              <a:path w="6780070" h="4417901">
                <a:moveTo>
                  <a:pt x="0" y="0"/>
                </a:moveTo>
                <a:lnTo>
                  <a:pt x="6780070" y="0"/>
                </a:lnTo>
                <a:lnTo>
                  <a:pt x="6780070" y="4417901"/>
                </a:lnTo>
                <a:lnTo>
                  <a:pt x="0" y="441790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p:nvPr/>
        </p:nvSpPr>
        <p:spPr>
          <a:xfrm>
            <a:off x="752827" y="2670783"/>
            <a:ext cx="11263245" cy="5839993"/>
          </a:xfrm>
          <a:custGeom>
            <a:avLst/>
            <a:gdLst/>
            <a:ahLst/>
            <a:cxnLst/>
            <a:rect l="l" t="t" r="r" b="b"/>
            <a:pathLst>
              <a:path w="11263245" h="5839993">
                <a:moveTo>
                  <a:pt x="0" y="0"/>
                </a:moveTo>
                <a:lnTo>
                  <a:pt x="11263245" y="0"/>
                </a:lnTo>
                <a:lnTo>
                  <a:pt x="11263245" y="5839994"/>
                </a:lnTo>
                <a:lnTo>
                  <a:pt x="0" y="5839994"/>
                </a:lnTo>
                <a:lnTo>
                  <a:pt x="0" y="0"/>
                </a:lnTo>
                <a:close/>
              </a:path>
            </a:pathLst>
          </a:custGeom>
          <a:blipFill>
            <a:blip r:embed="rId5"/>
            <a:stretch>
              <a:fillRect t="-1210" b="-1210"/>
            </a:stretch>
          </a:blipFill>
        </p:spPr>
        <p:txBody>
          <a:bodyPr/>
          <a:lstStyle/>
          <a:p>
            <a:endParaRPr lang="en-US"/>
          </a:p>
        </p:txBody>
      </p:sp>
      <p:sp>
        <p:nvSpPr>
          <p:cNvPr id="4" name="TextBox 4"/>
          <p:cNvSpPr txBox="1"/>
          <p:nvPr/>
        </p:nvSpPr>
        <p:spPr>
          <a:xfrm>
            <a:off x="1989512" y="613963"/>
            <a:ext cx="13533120" cy="1072134"/>
          </a:xfrm>
          <a:prstGeom prst="rect">
            <a:avLst/>
          </a:prstGeom>
        </p:spPr>
        <p:txBody>
          <a:bodyPr lIns="0" tIns="0" rIns="0" bIns="0" rtlCol="0" anchor="t">
            <a:spAutoFit/>
          </a:bodyPr>
          <a:lstStyle/>
          <a:p>
            <a:pPr algn="ctr">
              <a:lnSpc>
                <a:spcPts val="7128"/>
              </a:lnSpc>
            </a:pPr>
            <a:r>
              <a:rPr lang="en-US" sz="6600" spc="-263">
                <a:solidFill>
                  <a:srgbClr val="000000"/>
                </a:solidFill>
                <a:latin typeface="Calibri (MS) Bold"/>
              </a:rPr>
              <a:t>Assessment Recommendations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989512" y="613963"/>
            <a:ext cx="13533120" cy="1072134"/>
          </a:xfrm>
          <a:prstGeom prst="rect">
            <a:avLst/>
          </a:prstGeom>
        </p:spPr>
        <p:txBody>
          <a:bodyPr lIns="0" tIns="0" rIns="0" bIns="0" rtlCol="0" anchor="t">
            <a:spAutoFit/>
          </a:bodyPr>
          <a:lstStyle/>
          <a:p>
            <a:pPr algn="ctr">
              <a:lnSpc>
                <a:spcPts val="7128"/>
              </a:lnSpc>
            </a:pPr>
            <a:r>
              <a:rPr lang="en-US" sz="6600" spc="-263">
                <a:solidFill>
                  <a:srgbClr val="000000"/>
                </a:solidFill>
                <a:latin typeface="Calibri (MS) Bold"/>
              </a:rPr>
              <a:t>Assessment Decision -- Governments</a:t>
            </a:r>
          </a:p>
        </p:txBody>
      </p:sp>
      <p:sp>
        <p:nvSpPr>
          <p:cNvPr id="3" name="TextBox 3"/>
          <p:cNvSpPr txBox="1"/>
          <p:nvPr/>
        </p:nvSpPr>
        <p:spPr>
          <a:xfrm>
            <a:off x="1028700" y="2525279"/>
            <a:ext cx="10715664" cy="4652391"/>
          </a:xfrm>
          <a:prstGeom prst="rect">
            <a:avLst/>
          </a:prstGeom>
        </p:spPr>
        <p:txBody>
          <a:bodyPr lIns="0" tIns="0" rIns="0" bIns="0" rtlCol="0" anchor="t">
            <a:spAutoFit/>
          </a:bodyPr>
          <a:lstStyle/>
          <a:p>
            <a:pPr algn="l">
              <a:lnSpc>
                <a:spcPts val="3671"/>
              </a:lnSpc>
            </a:pPr>
            <a:r>
              <a:rPr lang="en-US" sz="3399" spc="-210">
                <a:solidFill>
                  <a:srgbClr val="000000"/>
                </a:solidFill>
                <a:latin typeface="Calibri (MS)"/>
              </a:rPr>
              <a:t>Decision Maker (called Decision Bodies) -  YG, FN or Canada (government) must </a:t>
            </a:r>
          </a:p>
          <a:p>
            <a:pPr algn="l">
              <a:lnSpc>
                <a:spcPts val="3671"/>
              </a:lnSpc>
            </a:pPr>
            <a:endParaRPr lang="en-US" sz="3399" spc="-210">
              <a:solidFill>
                <a:srgbClr val="000000"/>
              </a:solidFill>
              <a:latin typeface="Calibri (MS)"/>
            </a:endParaRPr>
          </a:p>
          <a:p>
            <a:pPr marL="1213191" lvl="2" indent="-404397" algn="l">
              <a:lnSpc>
                <a:spcPts val="3671"/>
              </a:lnSpc>
              <a:buFont typeface="Arial"/>
              <a:buChar char="⚬"/>
            </a:pPr>
            <a:r>
              <a:rPr lang="en-US" sz="3399" spc="-210">
                <a:solidFill>
                  <a:srgbClr val="000000"/>
                </a:solidFill>
                <a:latin typeface="Calibri (MS)"/>
              </a:rPr>
              <a:t>Accept,</a:t>
            </a:r>
          </a:p>
          <a:p>
            <a:pPr marL="1213191" lvl="2" indent="-404397" algn="l">
              <a:lnSpc>
                <a:spcPts val="3671"/>
              </a:lnSpc>
              <a:buFont typeface="Arial"/>
              <a:buChar char="⚬"/>
            </a:pPr>
            <a:r>
              <a:rPr lang="en-US" sz="3399" spc="-210">
                <a:solidFill>
                  <a:srgbClr val="000000"/>
                </a:solidFill>
                <a:latin typeface="Calibri (MS)"/>
              </a:rPr>
              <a:t>Vary, or</a:t>
            </a:r>
          </a:p>
          <a:p>
            <a:pPr marL="1213191" lvl="2" indent="-404397" algn="l">
              <a:lnSpc>
                <a:spcPts val="3671"/>
              </a:lnSpc>
              <a:buFont typeface="Arial"/>
              <a:buChar char="⚬"/>
            </a:pPr>
            <a:r>
              <a:rPr lang="en-US" sz="3399" spc="-210">
                <a:solidFill>
                  <a:srgbClr val="000000"/>
                </a:solidFill>
                <a:latin typeface="Calibri (MS)"/>
              </a:rPr>
              <a:t>Reject</a:t>
            </a:r>
          </a:p>
          <a:p>
            <a:pPr marL="1213191" lvl="2" indent="-404397" algn="l">
              <a:lnSpc>
                <a:spcPts val="3671"/>
              </a:lnSpc>
            </a:pPr>
            <a:endParaRPr lang="en-US" sz="3399" spc="-210">
              <a:solidFill>
                <a:srgbClr val="000000"/>
              </a:solidFill>
              <a:latin typeface="Calibri (MS)"/>
            </a:endParaRPr>
          </a:p>
          <a:p>
            <a:pPr algn="l">
              <a:lnSpc>
                <a:spcPts val="3671"/>
              </a:lnSpc>
            </a:pPr>
            <a:r>
              <a:rPr lang="en-US" sz="3399" spc="-210">
                <a:solidFill>
                  <a:srgbClr val="000000"/>
                </a:solidFill>
                <a:latin typeface="Calibri (MS)"/>
              </a:rPr>
              <a:t>Assessment Recommendation in a public decision document</a:t>
            </a:r>
          </a:p>
          <a:p>
            <a:pPr marL="1213191" lvl="2" indent="-404397" algn="l">
              <a:lnSpc>
                <a:spcPts val="3671"/>
              </a:lnSpc>
            </a:pPr>
            <a:endParaRPr lang="en-US" sz="3399" spc="-210">
              <a:solidFill>
                <a:srgbClr val="000000"/>
              </a:solidFill>
              <a:latin typeface="Calibri (MS)"/>
            </a:endParaRPr>
          </a:p>
          <a:p>
            <a:pPr algn="l">
              <a:lnSpc>
                <a:spcPts val="3671"/>
              </a:lnSpc>
            </a:pPr>
            <a:r>
              <a:rPr lang="en-US" sz="3399" spc="-210">
                <a:solidFill>
                  <a:srgbClr val="000000"/>
                </a:solidFill>
                <a:latin typeface="Calibri (MS)"/>
              </a:rPr>
              <a:t>Reasons must be given if varied or rejected </a:t>
            </a:r>
          </a:p>
        </p:txBody>
      </p:sp>
      <p:sp>
        <p:nvSpPr>
          <p:cNvPr id="4" name="Freeform 4"/>
          <p:cNvSpPr/>
          <p:nvPr/>
        </p:nvSpPr>
        <p:spPr>
          <a:xfrm>
            <a:off x="12655505" y="5872717"/>
            <a:ext cx="6780070" cy="4417901"/>
          </a:xfrm>
          <a:custGeom>
            <a:avLst/>
            <a:gdLst/>
            <a:ahLst/>
            <a:cxnLst/>
            <a:rect l="l" t="t" r="r" b="b"/>
            <a:pathLst>
              <a:path w="6780070" h="4417901">
                <a:moveTo>
                  <a:pt x="0" y="0"/>
                </a:moveTo>
                <a:lnTo>
                  <a:pt x="6780070" y="0"/>
                </a:lnTo>
                <a:lnTo>
                  <a:pt x="6780070" y="4417901"/>
                </a:lnTo>
                <a:lnTo>
                  <a:pt x="0" y="441790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168258" y="2579675"/>
            <a:ext cx="8775575" cy="5127650"/>
          </a:xfrm>
          <a:prstGeom prst="rect">
            <a:avLst/>
          </a:prstGeom>
        </p:spPr>
        <p:txBody>
          <a:bodyPr lIns="0" tIns="0" rIns="0" bIns="0" rtlCol="0" anchor="t">
            <a:spAutoFit/>
          </a:bodyPr>
          <a:lstStyle/>
          <a:p>
            <a:pPr algn="l">
              <a:lnSpc>
                <a:spcPts val="3304"/>
              </a:lnSpc>
            </a:pPr>
            <a:r>
              <a:rPr lang="en-US" sz="3399" spc="-210">
                <a:solidFill>
                  <a:srgbClr val="000000"/>
                </a:solidFill>
                <a:latin typeface="Calibri (MS) Bold"/>
              </a:rPr>
              <a:t>For more information, visit: </a:t>
            </a:r>
          </a:p>
          <a:p>
            <a:pPr algn="l">
              <a:lnSpc>
                <a:spcPts val="3304"/>
              </a:lnSpc>
            </a:pPr>
            <a:endParaRPr lang="en-US" sz="3399" spc="-210">
              <a:solidFill>
                <a:srgbClr val="000000"/>
              </a:solidFill>
              <a:latin typeface="Calibri (MS) Bold"/>
            </a:endParaRPr>
          </a:p>
          <a:p>
            <a:pPr algn="l">
              <a:lnSpc>
                <a:spcPts val="3304"/>
              </a:lnSpc>
            </a:pPr>
            <a:r>
              <a:rPr lang="en-US" sz="3399" spc="-210">
                <a:solidFill>
                  <a:srgbClr val="000000"/>
                </a:solidFill>
                <a:latin typeface="Calibri (MS)"/>
              </a:rPr>
              <a:t>Website: </a:t>
            </a:r>
            <a:r>
              <a:rPr lang="en-US" sz="3399" u="sng" spc="-210">
                <a:solidFill>
                  <a:srgbClr val="0000FF"/>
                </a:solidFill>
                <a:latin typeface="Calibri (MS)"/>
                <a:hlinkClick r:id="rId3" tooltip="http://www.yesab.ca/"/>
              </a:rPr>
              <a:t>www.yesab.ca</a:t>
            </a:r>
          </a:p>
          <a:p>
            <a:pPr algn="l">
              <a:lnSpc>
                <a:spcPts val="3304"/>
              </a:lnSpc>
            </a:pPr>
            <a:endParaRPr lang="en-US" sz="3399" u="sng" spc="-210">
              <a:solidFill>
                <a:srgbClr val="0000FF"/>
              </a:solidFill>
              <a:latin typeface="Calibri (MS)"/>
              <a:hlinkClick r:id="rId3" tooltip="http://www.yesab.ca/"/>
            </a:endParaRPr>
          </a:p>
          <a:p>
            <a:pPr algn="l">
              <a:lnSpc>
                <a:spcPts val="3304"/>
              </a:lnSpc>
            </a:pPr>
            <a:r>
              <a:rPr lang="en-US" sz="3399" spc="-210">
                <a:solidFill>
                  <a:srgbClr val="000000"/>
                </a:solidFill>
                <a:latin typeface="Calibri (MS)"/>
              </a:rPr>
              <a:t>YESAB Online Registry : </a:t>
            </a:r>
            <a:r>
              <a:rPr lang="en-US" sz="3399" u="sng" spc="-210">
                <a:solidFill>
                  <a:srgbClr val="0000FF"/>
                </a:solidFill>
                <a:latin typeface="Calibri (MS)"/>
                <a:hlinkClick r:id="rId4" tooltip="http://www.yesabregistry.ca/"/>
              </a:rPr>
              <a:t>www.yesabregistry.ca</a:t>
            </a:r>
            <a:r>
              <a:rPr lang="en-US" sz="3399" spc="-210">
                <a:solidFill>
                  <a:srgbClr val="000000"/>
                </a:solidFill>
                <a:latin typeface="Calibri (MS)"/>
              </a:rPr>
              <a:t> </a:t>
            </a:r>
          </a:p>
          <a:p>
            <a:pPr algn="l">
              <a:lnSpc>
                <a:spcPts val="3304"/>
              </a:lnSpc>
            </a:pPr>
            <a:endParaRPr lang="en-US" sz="3399" spc="-210">
              <a:solidFill>
                <a:srgbClr val="000000"/>
              </a:solidFill>
              <a:latin typeface="Calibri (MS)"/>
            </a:endParaRPr>
          </a:p>
          <a:p>
            <a:pPr algn="l">
              <a:lnSpc>
                <a:spcPts val="3304"/>
              </a:lnSpc>
            </a:pPr>
            <a:r>
              <a:rPr lang="en-US" sz="3399" spc="-210">
                <a:solidFill>
                  <a:srgbClr val="000000"/>
                </a:solidFill>
                <a:latin typeface="Calibri (MS)"/>
              </a:rPr>
              <a:t>Call: 668-6420 </a:t>
            </a:r>
            <a:r>
              <a:rPr lang="en-US" sz="3399" spc="-210">
                <a:solidFill>
                  <a:srgbClr val="000000"/>
                </a:solidFill>
                <a:latin typeface="Calibri (MS) Bold"/>
              </a:rPr>
              <a:t> </a:t>
            </a:r>
            <a:r>
              <a:rPr lang="en-US" sz="3399" spc="-210">
                <a:solidFill>
                  <a:srgbClr val="000000"/>
                </a:solidFill>
                <a:latin typeface="Calibri (MS)"/>
              </a:rPr>
              <a:t>Toll Free: 1-866-322-4040</a:t>
            </a:r>
          </a:p>
          <a:p>
            <a:pPr algn="l">
              <a:lnSpc>
                <a:spcPts val="3304"/>
              </a:lnSpc>
            </a:pPr>
            <a:endParaRPr lang="en-US" sz="3399" spc="-210">
              <a:solidFill>
                <a:srgbClr val="000000"/>
              </a:solidFill>
              <a:latin typeface="Calibri (MS)"/>
            </a:endParaRPr>
          </a:p>
          <a:p>
            <a:pPr algn="l">
              <a:lnSpc>
                <a:spcPts val="3304"/>
              </a:lnSpc>
            </a:pPr>
            <a:r>
              <a:rPr lang="en-US" sz="3399" spc="-210">
                <a:solidFill>
                  <a:srgbClr val="000000"/>
                </a:solidFill>
                <a:latin typeface="Calibri (MS)"/>
              </a:rPr>
              <a:t>Fax: 867-668-6425</a:t>
            </a:r>
          </a:p>
          <a:p>
            <a:pPr algn="l">
              <a:lnSpc>
                <a:spcPts val="3304"/>
              </a:lnSpc>
            </a:pPr>
            <a:endParaRPr lang="en-US" sz="3399" spc="-210">
              <a:solidFill>
                <a:srgbClr val="000000"/>
              </a:solidFill>
              <a:latin typeface="Calibri (MS)"/>
            </a:endParaRPr>
          </a:p>
          <a:p>
            <a:pPr algn="l">
              <a:lnSpc>
                <a:spcPts val="3304"/>
              </a:lnSpc>
            </a:pPr>
            <a:r>
              <a:rPr lang="en-US" sz="3399" spc="-210">
                <a:solidFill>
                  <a:srgbClr val="000000"/>
                </a:solidFill>
                <a:latin typeface="Calibri (MS)"/>
              </a:rPr>
              <a:t>Email: yesab@yesab.ca</a:t>
            </a:r>
          </a:p>
          <a:p>
            <a:pPr algn="l">
              <a:lnSpc>
                <a:spcPts val="3304"/>
              </a:lnSpc>
            </a:pPr>
            <a:endParaRPr lang="en-US" sz="3399" spc="-210">
              <a:solidFill>
                <a:srgbClr val="000000"/>
              </a:solidFill>
              <a:latin typeface="Calibri (MS)"/>
            </a:endParaRPr>
          </a:p>
        </p:txBody>
      </p:sp>
      <p:grpSp>
        <p:nvGrpSpPr>
          <p:cNvPr id="3" name="Group 3"/>
          <p:cNvGrpSpPr/>
          <p:nvPr/>
        </p:nvGrpSpPr>
        <p:grpSpPr>
          <a:xfrm>
            <a:off x="13672545" y="5296699"/>
            <a:ext cx="2806795" cy="2430559"/>
            <a:chOff x="0" y="0"/>
            <a:chExt cx="3742394" cy="3240745"/>
          </a:xfrm>
        </p:grpSpPr>
        <p:sp>
          <p:nvSpPr>
            <p:cNvPr id="4" name="Freeform 4"/>
            <p:cNvSpPr/>
            <p:nvPr/>
          </p:nvSpPr>
          <p:spPr>
            <a:xfrm>
              <a:off x="0" y="0"/>
              <a:ext cx="3742436" cy="3240786"/>
            </a:xfrm>
            <a:custGeom>
              <a:avLst/>
              <a:gdLst/>
              <a:ahLst/>
              <a:cxnLst/>
              <a:rect l="l" t="t" r="r" b="b"/>
              <a:pathLst>
                <a:path w="3742436" h="3240786">
                  <a:moveTo>
                    <a:pt x="2806827" y="0"/>
                  </a:moveTo>
                  <a:lnTo>
                    <a:pt x="935609" y="0"/>
                  </a:lnTo>
                  <a:lnTo>
                    <a:pt x="0" y="1620393"/>
                  </a:lnTo>
                  <a:lnTo>
                    <a:pt x="935609" y="3240786"/>
                  </a:lnTo>
                  <a:lnTo>
                    <a:pt x="2806827" y="3240786"/>
                  </a:lnTo>
                  <a:lnTo>
                    <a:pt x="3742436" y="1620393"/>
                  </a:lnTo>
                  <a:close/>
                </a:path>
              </a:pathLst>
            </a:custGeom>
            <a:blipFill>
              <a:blip r:embed="rId5"/>
              <a:stretch>
                <a:fillRect l="-16339" r="-16338" b="1"/>
              </a:stretch>
            </a:blipFill>
          </p:spPr>
          <p:txBody>
            <a:bodyPr/>
            <a:lstStyle/>
            <a:p>
              <a:endParaRPr lang="en-US"/>
            </a:p>
          </p:txBody>
        </p:sp>
      </p:grpSp>
      <p:grpSp>
        <p:nvGrpSpPr>
          <p:cNvPr id="5" name="Group 5"/>
          <p:cNvGrpSpPr/>
          <p:nvPr/>
        </p:nvGrpSpPr>
        <p:grpSpPr>
          <a:xfrm>
            <a:off x="11455074" y="6569704"/>
            <a:ext cx="2806795" cy="2430559"/>
            <a:chOff x="0" y="0"/>
            <a:chExt cx="3742394" cy="3240745"/>
          </a:xfrm>
        </p:grpSpPr>
        <p:sp>
          <p:nvSpPr>
            <p:cNvPr id="6" name="Freeform 6"/>
            <p:cNvSpPr/>
            <p:nvPr/>
          </p:nvSpPr>
          <p:spPr>
            <a:xfrm>
              <a:off x="0" y="0"/>
              <a:ext cx="3742436" cy="3240786"/>
            </a:xfrm>
            <a:custGeom>
              <a:avLst/>
              <a:gdLst/>
              <a:ahLst/>
              <a:cxnLst/>
              <a:rect l="l" t="t" r="r" b="b"/>
              <a:pathLst>
                <a:path w="3742436" h="3240786">
                  <a:moveTo>
                    <a:pt x="2806827" y="0"/>
                  </a:moveTo>
                  <a:lnTo>
                    <a:pt x="935609" y="0"/>
                  </a:lnTo>
                  <a:lnTo>
                    <a:pt x="0" y="1620393"/>
                  </a:lnTo>
                  <a:lnTo>
                    <a:pt x="935609" y="3240786"/>
                  </a:lnTo>
                  <a:lnTo>
                    <a:pt x="2806827" y="3240786"/>
                  </a:lnTo>
                  <a:lnTo>
                    <a:pt x="3742436" y="1620393"/>
                  </a:lnTo>
                  <a:close/>
                </a:path>
              </a:pathLst>
            </a:custGeom>
            <a:blipFill>
              <a:blip r:embed="rId6"/>
              <a:stretch>
                <a:fillRect l="-13536" r="-13535" b="1"/>
              </a:stretch>
            </a:blipFill>
          </p:spPr>
          <p:txBody>
            <a:bodyPr/>
            <a:lstStyle/>
            <a:p>
              <a:endParaRPr lang="en-US"/>
            </a:p>
          </p:txBody>
        </p:sp>
      </p:grpSp>
      <p:grpSp>
        <p:nvGrpSpPr>
          <p:cNvPr id="7" name="Group 7"/>
          <p:cNvGrpSpPr/>
          <p:nvPr/>
        </p:nvGrpSpPr>
        <p:grpSpPr>
          <a:xfrm>
            <a:off x="13672545" y="7856441"/>
            <a:ext cx="2806795" cy="2430559"/>
            <a:chOff x="0" y="0"/>
            <a:chExt cx="3742394" cy="3240745"/>
          </a:xfrm>
        </p:grpSpPr>
        <p:sp>
          <p:nvSpPr>
            <p:cNvPr id="8" name="Freeform 8"/>
            <p:cNvSpPr/>
            <p:nvPr/>
          </p:nvSpPr>
          <p:spPr>
            <a:xfrm>
              <a:off x="0" y="0"/>
              <a:ext cx="3742436" cy="3240786"/>
            </a:xfrm>
            <a:custGeom>
              <a:avLst/>
              <a:gdLst/>
              <a:ahLst/>
              <a:cxnLst/>
              <a:rect l="l" t="t" r="r" b="b"/>
              <a:pathLst>
                <a:path w="3742436" h="3240786">
                  <a:moveTo>
                    <a:pt x="2806827" y="0"/>
                  </a:moveTo>
                  <a:lnTo>
                    <a:pt x="935609" y="0"/>
                  </a:lnTo>
                  <a:lnTo>
                    <a:pt x="0" y="1620393"/>
                  </a:lnTo>
                  <a:lnTo>
                    <a:pt x="935609" y="3240786"/>
                  </a:lnTo>
                  <a:lnTo>
                    <a:pt x="2806827" y="3240786"/>
                  </a:lnTo>
                  <a:lnTo>
                    <a:pt x="3742436" y="1620393"/>
                  </a:lnTo>
                  <a:close/>
                </a:path>
              </a:pathLst>
            </a:custGeom>
            <a:blipFill>
              <a:blip r:embed="rId7"/>
              <a:stretch>
                <a:fillRect l="-14965" r="-14964" b="1"/>
              </a:stretch>
            </a:blipFill>
          </p:spPr>
          <p:txBody>
            <a:bodyPr/>
            <a:lstStyle/>
            <a:p>
              <a:endParaRPr lang="en-US"/>
            </a:p>
          </p:txBody>
        </p:sp>
      </p:grpSp>
      <p:sp>
        <p:nvSpPr>
          <p:cNvPr id="9" name="Freeform 9"/>
          <p:cNvSpPr/>
          <p:nvPr/>
        </p:nvSpPr>
        <p:spPr>
          <a:xfrm>
            <a:off x="15890806" y="6405027"/>
            <a:ext cx="3206020" cy="2777540"/>
          </a:xfrm>
          <a:custGeom>
            <a:avLst/>
            <a:gdLst/>
            <a:ahLst/>
            <a:cxnLst/>
            <a:rect l="l" t="t" r="r" b="b"/>
            <a:pathLst>
              <a:path w="3206020" h="2777540">
                <a:moveTo>
                  <a:pt x="0" y="0"/>
                </a:moveTo>
                <a:lnTo>
                  <a:pt x="3206020" y="0"/>
                </a:lnTo>
                <a:lnTo>
                  <a:pt x="3206020" y="2777540"/>
                </a:lnTo>
                <a:lnTo>
                  <a:pt x="0" y="277754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grpSp>
        <p:nvGrpSpPr>
          <p:cNvPr id="10" name="Group 10"/>
          <p:cNvGrpSpPr/>
          <p:nvPr/>
        </p:nvGrpSpPr>
        <p:grpSpPr>
          <a:xfrm>
            <a:off x="0" y="9589469"/>
            <a:ext cx="2468188" cy="697531"/>
            <a:chOff x="0" y="0"/>
            <a:chExt cx="3290917" cy="930041"/>
          </a:xfrm>
        </p:grpSpPr>
        <p:sp>
          <p:nvSpPr>
            <p:cNvPr id="11" name="Freeform 11"/>
            <p:cNvSpPr/>
            <p:nvPr/>
          </p:nvSpPr>
          <p:spPr>
            <a:xfrm>
              <a:off x="0" y="0"/>
              <a:ext cx="3290951" cy="930021"/>
            </a:xfrm>
            <a:custGeom>
              <a:avLst/>
              <a:gdLst/>
              <a:ahLst/>
              <a:cxnLst/>
              <a:rect l="l" t="t" r="r" b="b"/>
              <a:pathLst>
                <a:path w="3290951" h="930021">
                  <a:moveTo>
                    <a:pt x="0" y="0"/>
                  </a:moveTo>
                  <a:lnTo>
                    <a:pt x="3290951" y="0"/>
                  </a:lnTo>
                  <a:lnTo>
                    <a:pt x="3290951" y="930021"/>
                  </a:lnTo>
                  <a:lnTo>
                    <a:pt x="0" y="930021"/>
                  </a:lnTo>
                  <a:lnTo>
                    <a:pt x="0" y="0"/>
                  </a:lnTo>
                  <a:close/>
                </a:path>
              </a:pathLst>
            </a:custGeom>
            <a:blipFill>
              <a:blip r:embed="rId10"/>
              <a:stretch>
                <a:fillRect t="-34" r="1" b="-37"/>
              </a:stretch>
            </a:blipFill>
          </p:spPr>
          <p:txBody>
            <a:bodyPr/>
            <a:lstStyle/>
            <a:p>
              <a:endParaRPr lang="en-US"/>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377440" y="459295"/>
            <a:ext cx="13533120" cy="1072134"/>
          </a:xfrm>
          <a:prstGeom prst="rect">
            <a:avLst/>
          </a:prstGeom>
        </p:spPr>
        <p:txBody>
          <a:bodyPr lIns="0" tIns="0" rIns="0" bIns="0" rtlCol="0" anchor="t">
            <a:spAutoFit/>
          </a:bodyPr>
          <a:lstStyle/>
          <a:p>
            <a:pPr algn="ctr">
              <a:lnSpc>
                <a:spcPts val="7128"/>
              </a:lnSpc>
            </a:pPr>
            <a:r>
              <a:rPr lang="en-US" sz="6600" spc="-263">
                <a:solidFill>
                  <a:srgbClr val="000000"/>
                </a:solidFill>
                <a:latin typeface="Calibri (MS) Bold"/>
              </a:rPr>
              <a:t>YESAA and its Origin</a:t>
            </a:r>
          </a:p>
        </p:txBody>
      </p:sp>
      <p:sp>
        <p:nvSpPr>
          <p:cNvPr id="3" name="TextBox 3"/>
          <p:cNvSpPr txBox="1"/>
          <p:nvPr/>
        </p:nvSpPr>
        <p:spPr>
          <a:xfrm>
            <a:off x="575081" y="1919654"/>
            <a:ext cx="11916919" cy="8767191"/>
          </a:xfrm>
          <a:prstGeom prst="rect">
            <a:avLst/>
          </a:prstGeom>
        </p:spPr>
        <p:txBody>
          <a:bodyPr lIns="0" tIns="0" rIns="0" bIns="0" rtlCol="0" anchor="t">
            <a:spAutoFit/>
          </a:bodyPr>
          <a:lstStyle/>
          <a:p>
            <a:pPr marL="734059" lvl="1" indent="-367030">
              <a:lnSpc>
                <a:spcPts val="3671"/>
              </a:lnSpc>
              <a:buFont typeface="Arial"/>
              <a:buChar char="•"/>
            </a:pPr>
            <a:r>
              <a:rPr lang="en-US" sz="3399" spc="-132">
                <a:solidFill>
                  <a:srgbClr val="000000"/>
                </a:solidFill>
                <a:latin typeface="Calibri (MS)"/>
              </a:rPr>
              <a:t>YESAA stands for the “Yukon Environmental and Socio-economic Assessment Act”. It was passed on May 13, 2003 and came into effect on November 28, 2005.</a:t>
            </a:r>
          </a:p>
          <a:p>
            <a:pPr marL="734059" lvl="1" indent="-367030">
              <a:lnSpc>
                <a:spcPts val="3671"/>
              </a:lnSpc>
              <a:buFont typeface="Arial"/>
              <a:buChar char="•"/>
            </a:pPr>
            <a:r>
              <a:rPr lang="en-US" sz="3399" spc="-132">
                <a:solidFill>
                  <a:srgbClr val="000000"/>
                </a:solidFill>
                <a:latin typeface="Calibri (MS)"/>
              </a:rPr>
              <a:t>YESAA was developed as a requirement under the Development Assessment chapter (12) of the Umbrella Final Agreement (UFA) and each Yukon First Nation’s Final Agreement. </a:t>
            </a:r>
          </a:p>
          <a:p>
            <a:pPr marL="734059" lvl="1" indent="-367030">
              <a:lnSpc>
                <a:spcPts val="3671"/>
              </a:lnSpc>
              <a:buFont typeface="Arial"/>
              <a:buChar char="•"/>
            </a:pPr>
            <a:r>
              <a:rPr lang="en-US" sz="3399" spc="-132">
                <a:solidFill>
                  <a:srgbClr val="000000"/>
                </a:solidFill>
                <a:latin typeface="Calibri (MS)"/>
              </a:rPr>
              <a:t>The Council of Yukon First Nations (CYFN), Canada and the Government of Yukon (the Parties) crafted the legislation and regulations together. The CYFN relied on input from all Yukon First Nations. </a:t>
            </a:r>
          </a:p>
          <a:p>
            <a:pPr marL="734059" lvl="1" indent="-367030">
              <a:lnSpc>
                <a:spcPts val="3671"/>
              </a:lnSpc>
              <a:buFont typeface="Arial"/>
              <a:buChar char="•"/>
            </a:pPr>
            <a:r>
              <a:rPr lang="en-US" sz="3399" spc="-132">
                <a:solidFill>
                  <a:srgbClr val="000000"/>
                </a:solidFill>
                <a:latin typeface="Calibri (MS)"/>
              </a:rPr>
              <a:t>YESAA is a “made-in-Yukon” law, designed to meet the needs of Yukon First Nations and Yukoners. It is unlike other assessment legislation throughout Canada because it is guided by specific Treaty objectives. </a:t>
            </a:r>
          </a:p>
          <a:p>
            <a:pPr marL="734059" lvl="1" indent="-367030">
              <a:lnSpc>
                <a:spcPts val="3671"/>
              </a:lnSpc>
              <a:buFont typeface="Arial"/>
              <a:buChar char="•"/>
            </a:pPr>
            <a:r>
              <a:rPr lang="en-US" sz="3399" spc="-132">
                <a:solidFill>
                  <a:srgbClr val="000000"/>
                </a:solidFill>
                <a:latin typeface="Calibri (MS)"/>
              </a:rPr>
              <a:t>YESAA establishes the Yukon Environmental and Socio-Economic Assessment Board (YESAB) as an independent, arms-length body that is responsible for carrying out environmental and socio-economic assessments. </a:t>
            </a:r>
          </a:p>
          <a:p>
            <a:pPr algn="l">
              <a:lnSpc>
                <a:spcPts val="3671"/>
              </a:lnSpc>
            </a:pPr>
            <a:endParaRPr lang="en-US" sz="3399" spc="-132">
              <a:solidFill>
                <a:srgbClr val="000000"/>
              </a:solidFill>
              <a:latin typeface="Calibri (MS)"/>
            </a:endParaRPr>
          </a:p>
        </p:txBody>
      </p:sp>
      <p:grpSp>
        <p:nvGrpSpPr>
          <p:cNvPr id="4" name="Group 4"/>
          <p:cNvGrpSpPr/>
          <p:nvPr/>
        </p:nvGrpSpPr>
        <p:grpSpPr>
          <a:xfrm>
            <a:off x="12659123" y="5876335"/>
            <a:ext cx="6772332" cy="4410665"/>
            <a:chOff x="0" y="0"/>
            <a:chExt cx="9029776" cy="5880887"/>
          </a:xfrm>
        </p:grpSpPr>
        <p:grpSp>
          <p:nvGrpSpPr>
            <p:cNvPr id="5" name="Group 5"/>
            <p:cNvGrpSpPr>
              <a:grpSpLocks noChangeAspect="1"/>
            </p:cNvGrpSpPr>
            <p:nvPr/>
          </p:nvGrpSpPr>
          <p:grpSpPr>
            <a:xfrm>
              <a:off x="2748372" y="0"/>
              <a:ext cx="3253156" cy="2817087"/>
              <a:chOff x="0" y="0"/>
              <a:chExt cx="4282440" cy="3708400"/>
            </a:xfrm>
          </p:grpSpPr>
          <p:sp>
            <p:nvSpPr>
              <p:cNvPr id="6" name="Freeform 6"/>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CCCCCC"/>
              </a:solidFill>
              <a:ln w="12700">
                <a:solidFill>
                  <a:srgbClr val="000000"/>
                </a:solidFill>
              </a:ln>
            </p:spPr>
            <p:txBody>
              <a:bodyPr/>
              <a:lstStyle/>
              <a:p>
                <a:endParaRPr lang="en-US"/>
              </a:p>
            </p:txBody>
          </p:sp>
        </p:grpSp>
        <p:grpSp>
          <p:nvGrpSpPr>
            <p:cNvPr id="7" name="Group 7"/>
            <p:cNvGrpSpPr>
              <a:grpSpLocks noChangeAspect="1"/>
            </p:cNvGrpSpPr>
            <p:nvPr/>
          </p:nvGrpSpPr>
          <p:grpSpPr>
            <a:xfrm>
              <a:off x="2748372" y="3063800"/>
              <a:ext cx="3253156" cy="2817087"/>
              <a:chOff x="0" y="0"/>
              <a:chExt cx="4282440" cy="3708400"/>
            </a:xfrm>
          </p:grpSpPr>
          <p:sp>
            <p:nvSpPr>
              <p:cNvPr id="8" name="Freeform 8"/>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363BB"/>
              </a:solidFill>
              <a:ln w="12700">
                <a:solidFill>
                  <a:srgbClr val="000000"/>
                </a:solidFill>
              </a:ln>
            </p:spPr>
            <p:txBody>
              <a:bodyPr/>
              <a:lstStyle/>
              <a:p>
                <a:endParaRPr lang="en-US"/>
              </a:p>
            </p:txBody>
          </p:sp>
        </p:grpSp>
        <p:grpSp>
          <p:nvGrpSpPr>
            <p:cNvPr id="9" name="Group 9"/>
            <p:cNvGrpSpPr>
              <a:grpSpLocks noChangeAspect="1"/>
            </p:cNvGrpSpPr>
            <p:nvPr/>
          </p:nvGrpSpPr>
          <p:grpSpPr>
            <a:xfrm>
              <a:off x="5324894" y="1408543"/>
              <a:ext cx="3704882" cy="3208261"/>
              <a:chOff x="0" y="0"/>
              <a:chExt cx="4282440" cy="3708400"/>
            </a:xfrm>
          </p:grpSpPr>
          <p:sp>
            <p:nvSpPr>
              <p:cNvPr id="10" name="Freeform 10"/>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04AAD"/>
              </a:solidFill>
              <a:ln w="12700">
                <a:solidFill>
                  <a:srgbClr val="000000"/>
                </a:solidFill>
              </a:ln>
            </p:spPr>
            <p:txBody>
              <a:bodyPr/>
              <a:lstStyle/>
              <a:p>
                <a:endParaRPr lang="en-US"/>
              </a:p>
            </p:txBody>
          </p:sp>
        </p:grpSp>
        <p:grpSp>
          <p:nvGrpSpPr>
            <p:cNvPr id="11" name="Group 11"/>
            <p:cNvGrpSpPr>
              <a:grpSpLocks noChangeAspect="1"/>
            </p:cNvGrpSpPr>
            <p:nvPr/>
          </p:nvGrpSpPr>
          <p:grpSpPr>
            <a:xfrm>
              <a:off x="0" y="1604130"/>
              <a:ext cx="3253156" cy="2817087"/>
              <a:chOff x="0" y="0"/>
              <a:chExt cx="4282440" cy="3708400"/>
            </a:xfrm>
          </p:grpSpPr>
          <p:sp>
            <p:nvSpPr>
              <p:cNvPr id="12" name="Freeform 12"/>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C076D"/>
              </a:solidFill>
              <a:ln w="12700">
                <a:solidFill>
                  <a:srgbClr val="000000"/>
                </a:solidFill>
              </a:ln>
            </p:spPr>
            <p:txBody>
              <a:bodyPr/>
              <a:lstStyle/>
              <a:p>
                <a:endParaRPr lang="en-US"/>
              </a:p>
            </p:txBody>
          </p:sp>
        </p:gr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989512" y="613963"/>
            <a:ext cx="13533120" cy="1072134"/>
          </a:xfrm>
          <a:prstGeom prst="rect">
            <a:avLst/>
          </a:prstGeom>
        </p:spPr>
        <p:txBody>
          <a:bodyPr lIns="0" tIns="0" rIns="0" bIns="0" rtlCol="0" anchor="t">
            <a:spAutoFit/>
          </a:bodyPr>
          <a:lstStyle/>
          <a:p>
            <a:pPr algn="ctr">
              <a:lnSpc>
                <a:spcPts val="7128"/>
              </a:lnSpc>
            </a:pPr>
            <a:r>
              <a:rPr lang="en-US" sz="6600" spc="-263">
                <a:solidFill>
                  <a:srgbClr val="000000"/>
                </a:solidFill>
                <a:latin typeface="Calibri (MS) Bold"/>
              </a:rPr>
              <a:t>YESAA: A federal legislation</a:t>
            </a:r>
          </a:p>
        </p:txBody>
      </p:sp>
      <p:sp>
        <p:nvSpPr>
          <p:cNvPr id="3" name="TextBox 3"/>
          <p:cNvSpPr txBox="1"/>
          <p:nvPr/>
        </p:nvSpPr>
        <p:spPr>
          <a:xfrm>
            <a:off x="1028700" y="2312880"/>
            <a:ext cx="11183425" cy="6793535"/>
          </a:xfrm>
          <a:prstGeom prst="rect">
            <a:avLst/>
          </a:prstGeom>
        </p:spPr>
        <p:txBody>
          <a:bodyPr lIns="0" tIns="0" rIns="0" bIns="0" rtlCol="0" anchor="t">
            <a:spAutoFit/>
          </a:bodyPr>
          <a:lstStyle/>
          <a:p>
            <a:pPr marL="734059" lvl="1" indent="-367030">
              <a:lnSpc>
                <a:spcPts val="2937"/>
              </a:lnSpc>
              <a:buFont typeface="Arial"/>
              <a:buChar char="•"/>
            </a:pPr>
            <a:r>
              <a:rPr lang="en-US" sz="3399" spc="-132">
                <a:solidFill>
                  <a:srgbClr val="000000"/>
                </a:solidFill>
                <a:latin typeface="Calibri (MS)"/>
              </a:rPr>
              <a:t> YESAA is federal legislation that applies in the Yukon. </a:t>
            </a:r>
          </a:p>
          <a:p>
            <a:pPr marL="734059" lvl="1" indent="-367030">
              <a:lnSpc>
                <a:spcPts val="2937"/>
              </a:lnSpc>
              <a:buFont typeface="Arial"/>
              <a:buChar char="•"/>
            </a:pPr>
            <a:r>
              <a:rPr lang="en-US" sz="3399" spc="-132">
                <a:solidFill>
                  <a:srgbClr val="000000"/>
                </a:solidFill>
                <a:latin typeface="Calibri (MS)"/>
              </a:rPr>
              <a:t> In 1993, the UFA was signed by the Parties (Canada, Yukon and CYFN).  It required “Government” to create development assessment legislation. (UFA s.12.3.0). </a:t>
            </a:r>
          </a:p>
          <a:p>
            <a:pPr marL="734059" lvl="1" indent="-367030">
              <a:lnSpc>
                <a:spcPts val="2937"/>
              </a:lnSpc>
              <a:buFont typeface="Arial"/>
              <a:buChar char="•"/>
            </a:pPr>
            <a:r>
              <a:rPr lang="en-US" sz="3399" spc="-132">
                <a:solidFill>
                  <a:srgbClr val="000000"/>
                </a:solidFill>
                <a:latin typeface="Calibri (MS)"/>
              </a:rPr>
              <a:t> The UFA defined “Government” to mean “Canada or the Yukon, or both, depending on which government or governments have responsibility, from time to time, for the matter in question”. </a:t>
            </a:r>
          </a:p>
          <a:p>
            <a:pPr marL="734059" lvl="1" indent="-367030">
              <a:lnSpc>
                <a:spcPts val="2937"/>
              </a:lnSpc>
              <a:buFont typeface="Arial"/>
              <a:buChar char="•"/>
            </a:pPr>
            <a:r>
              <a:rPr lang="en-US" sz="3399" spc="-132">
                <a:solidFill>
                  <a:srgbClr val="000000"/>
                </a:solidFill>
                <a:latin typeface="Calibri (MS)"/>
              </a:rPr>
              <a:t>Chapter 12 of UFA – Development Assessment sets out the process for conducting environmental and socio-economic assessments of projects before they occur. </a:t>
            </a:r>
          </a:p>
          <a:p>
            <a:pPr marL="734059" lvl="1" indent="-367030">
              <a:lnSpc>
                <a:spcPts val="2937"/>
              </a:lnSpc>
              <a:buFont typeface="Arial"/>
              <a:buChar char="•"/>
            </a:pPr>
            <a:r>
              <a:rPr lang="en-US" sz="3399" spc="-132">
                <a:solidFill>
                  <a:srgbClr val="000000"/>
                </a:solidFill>
                <a:latin typeface="Calibri (MS)"/>
              </a:rPr>
              <a:t>In 1993 only Canada had responsibility to conduct environmental assessments in the Yukon under the </a:t>
            </a:r>
            <a:r>
              <a:rPr lang="en-US" sz="3399" spc="-132">
                <a:solidFill>
                  <a:srgbClr val="000000"/>
                </a:solidFill>
                <a:latin typeface="Calibri (MS) Italics"/>
              </a:rPr>
              <a:t>Canadian Environmental Assessment Act </a:t>
            </a:r>
            <a:r>
              <a:rPr lang="en-US" sz="3399" spc="-132">
                <a:solidFill>
                  <a:srgbClr val="000000"/>
                </a:solidFill>
                <a:latin typeface="Calibri (MS)"/>
              </a:rPr>
              <a:t>(CEAA).</a:t>
            </a:r>
          </a:p>
          <a:p>
            <a:pPr marL="734059" lvl="1" indent="-367030">
              <a:lnSpc>
                <a:spcPts val="2937"/>
              </a:lnSpc>
              <a:buFont typeface="Arial"/>
              <a:buChar char="•"/>
            </a:pPr>
            <a:r>
              <a:rPr lang="en-US" sz="3399" spc="-132">
                <a:solidFill>
                  <a:srgbClr val="000000"/>
                </a:solidFill>
                <a:latin typeface="Calibri (MS)"/>
              </a:rPr>
              <a:t>The Parties negotiated the </a:t>
            </a:r>
            <a:r>
              <a:rPr lang="en-US" sz="3399" spc="-132">
                <a:solidFill>
                  <a:srgbClr val="000000"/>
                </a:solidFill>
                <a:latin typeface="Calibri (MS) Italics"/>
              </a:rPr>
              <a:t>Yukon Environmental &amp; Socio-economic Assessment Act </a:t>
            </a:r>
            <a:r>
              <a:rPr lang="en-US" sz="3399" spc="-132">
                <a:solidFill>
                  <a:srgbClr val="000000"/>
                </a:solidFill>
                <a:latin typeface="Calibri (MS)"/>
              </a:rPr>
              <a:t>(YESAA) and it was passed by Parliament in May 2003.The Act replaced the </a:t>
            </a:r>
            <a:r>
              <a:rPr lang="en-US" sz="3399" spc="-132">
                <a:solidFill>
                  <a:srgbClr val="000000"/>
                </a:solidFill>
                <a:latin typeface="Calibri (MS) Italics"/>
              </a:rPr>
              <a:t>Canadian Environmental Assessment Act </a:t>
            </a:r>
            <a:r>
              <a:rPr lang="en-US" sz="3399" spc="-132">
                <a:solidFill>
                  <a:srgbClr val="000000"/>
                </a:solidFill>
                <a:latin typeface="Calibri (MS)"/>
              </a:rPr>
              <a:t>in the Yukon. </a:t>
            </a:r>
          </a:p>
          <a:p>
            <a:pPr algn="l">
              <a:lnSpc>
                <a:spcPts val="2937"/>
              </a:lnSpc>
            </a:pPr>
            <a:endParaRPr lang="en-US" sz="3399" spc="-132">
              <a:solidFill>
                <a:srgbClr val="000000"/>
              </a:solidFill>
              <a:latin typeface="Calibri (MS)"/>
            </a:endParaRPr>
          </a:p>
        </p:txBody>
      </p:sp>
      <p:grpSp>
        <p:nvGrpSpPr>
          <p:cNvPr id="4" name="Group 4"/>
          <p:cNvGrpSpPr/>
          <p:nvPr/>
        </p:nvGrpSpPr>
        <p:grpSpPr>
          <a:xfrm>
            <a:off x="12659123" y="5876335"/>
            <a:ext cx="6772332" cy="4410665"/>
            <a:chOff x="0" y="0"/>
            <a:chExt cx="9029776" cy="5880887"/>
          </a:xfrm>
        </p:grpSpPr>
        <p:grpSp>
          <p:nvGrpSpPr>
            <p:cNvPr id="5" name="Group 5"/>
            <p:cNvGrpSpPr>
              <a:grpSpLocks noChangeAspect="1"/>
            </p:cNvGrpSpPr>
            <p:nvPr/>
          </p:nvGrpSpPr>
          <p:grpSpPr>
            <a:xfrm>
              <a:off x="2748372" y="0"/>
              <a:ext cx="3253156" cy="2817087"/>
              <a:chOff x="0" y="0"/>
              <a:chExt cx="4282440" cy="3708400"/>
            </a:xfrm>
          </p:grpSpPr>
          <p:sp>
            <p:nvSpPr>
              <p:cNvPr id="6" name="Freeform 6"/>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CCCCCC"/>
              </a:solidFill>
              <a:ln w="12700">
                <a:solidFill>
                  <a:srgbClr val="000000"/>
                </a:solidFill>
              </a:ln>
            </p:spPr>
            <p:txBody>
              <a:bodyPr/>
              <a:lstStyle/>
              <a:p>
                <a:endParaRPr lang="en-US"/>
              </a:p>
            </p:txBody>
          </p:sp>
        </p:grpSp>
        <p:grpSp>
          <p:nvGrpSpPr>
            <p:cNvPr id="7" name="Group 7"/>
            <p:cNvGrpSpPr>
              <a:grpSpLocks noChangeAspect="1"/>
            </p:cNvGrpSpPr>
            <p:nvPr/>
          </p:nvGrpSpPr>
          <p:grpSpPr>
            <a:xfrm>
              <a:off x="2748372" y="3063800"/>
              <a:ext cx="3253156" cy="2817087"/>
              <a:chOff x="0" y="0"/>
              <a:chExt cx="4282440" cy="3708400"/>
            </a:xfrm>
          </p:grpSpPr>
          <p:sp>
            <p:nvSpPr>
              <p:cNvPr id="8" name="Freeform 8"/>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363BB"/>
              </a:solidFill>
              <a:ln w="12700">
                <a:solidFill>
                  <a:srgbClr val="000000"/>
                </a:solidFill>
              </a:ln>
            </p:spPr>
            <p:txBody>
              <a:bodyPr/>
              <a:lstStyle/>
              <a:p>
                <a:endParaRPr lang="en-US"/>
              </a:p>
            </p:txBody>
          </p:sp>
        </p:grpSp>
        <p:grpSp>
          <p:nvGrpSpPr>
            <p:cNvPr id="9" name="Group 9"/>
            <p:cNvGrpSpPr>
              <a:grpSpLocks noChangeAspect="1"/>
            </p:cNvGrpSpPr>
            <p:nvPr/>
          </p:nvGrpSpPr>
          <p:grpSpPr>
            <a:xfrm>
              <a:off x="5324894" y="1408543"/>
              <a:ext cx="3704882" cy="3208261"/>
              <a:chOff x="0" y="0"/>
              <a:chExt cx="4282440" cy="3708400"/>
            </a:xfrm>
          </p:grpSpPr>
          <p:sp>
            <p:nvSpPr>
              <p:cNvPr id="10" name="Freeform 10"/>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04AAD"/>
              </a:solidFill>
              <a:ln w="12700">
                <a:solidFill>
                  <a:srgbClr val="000000"/>
                </a:solidFill>
              </a:ln>
            </p:spPr>
            <p:txBody>
              <a:bodyPr/>
              <a:lstStyle/>
              <a:p>
                <a:endParaRPr lang="en-US"/>
              </a:p>
            </p:txBody>
          </p:sp>
        </p:grpSp>
        <p:grpSp>
          <p:nvGrpSpPr>
            <p:cNvPr id="11" name="Group 11"/>
            <p:cNvGrpSpPr>
              <a:grpSpLocks noChangeAspect="1"/>
            </p:cNvGrpSpPr>
            <p:nvPr/>
          </p:nvGrpSpPr>
          <p:grpSpPr>
            <a:xfrm>
              <a:off x="0" y="1604130"/>
              <a:ext cx="3253156" cy="2817087"/>
              <a:chOff x="0" y="0"/>
              <a:chExt cx="4282440" cy="3708400"/>
            </a:xfrm>
          </p:grpSpPr>
          <p:sp>
            <p:nvSpPr>
              <p:cNvPr id="12" name="Freeform 12"/>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C076D"/>
              </a:solidFill>
              <a:ln w="12700">
                <a:solidFill>
                  <a:srgbClr val="000000"/>
                </a:solidFill>
              </a:ln>
            </p:spPr>
            <p:txBody>
              <a:bodyPr/>
              <a:lstStyle/>
              <a:p>
                <a:endParaRPr lang="en-US"/>
              </a:p>
            </p:txBody>
          </p:sp>
        </p:gr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989512" y="613963"/>
            <a:ext cx="13533120" cy="1072134"/>
          </a:xfrm>
          <a:prstGeom prst="rect">
            <a:avLst/>
          </a:prstGeom>
        </p:spPr>
        <p:txBody>
          <a:bodyPr lIns="0" tIns="0" rIns="0" bIns="0" rtlCol="0" anchor="t">
            <a:spAutoFit/>
          </a:bodyPr>
          <a:lstStyle/>
          <a:p>
            <a:pPr algn="ctr">
              <a:lnSpc>
                <a:spcPts val="7128"/>
              </a:lnSpc>
            </a:pPr>
            <a:r>
              <a:rPr lang="en-US" sz="6600" spc="-263">
                <a:solidFill>
                  <a:srgbClr val="000000"/>
                </a:solidFill>
                <a:latin typeface="Calibri (MS) Bold"/>
              </a:rPr>
              <a:t> Purpose of YESAA</a:t>
            </a:r>
          </a:p>
        </p:txBody>
      </p:sp>
      <p:sp>
        <p:nvSpPr>
          <p:cNvPr id="3" name="TextBox 3"/>
          <p:cNvSpPr txBox="1"/>
          <p:nvPr/>
        </p:nvSpPr>
        <p:spPr>
          <a:xfrm>
            <a:off x="1028700" y="1888617"/>
            <a:ext cx="11062211" cy="7395591"/>
          </a:xfrm>
          <a:prstGeom prst="rect">
            <a:avLst/>
          </a:prstGeom>
        </p:spPr>
        <p:txBody>
          <a:bodyPr lIns="0" tIns="0" rIns="0" bIns="0" rtlCol="0" anchor="t">
            <a:spAutoFit/>
          </a:bodyPr>
          <a:lstStyle/>
          <a:p>
            <a:pPr>
              <a:lnSpc>
                <a:spcPts val="3671"/>
              </a:lnSpc>
            </a:pPr>
            <a:r>
              <a:rPr lang="en-US" sz="3399" spc="-132">
                <a:solidFill>
                  <a:srgbClr val="000000"/>
                </a:solidFill>
                <a:latin typeface="Calibri (MS) Bold"/>
              </a:rPr>
              <a:t>The purpose of YESAA as set out in section 2 of the Act: </a:t>
            </a:r>
          </a:p>
          <a:p>
            <a:pPr>
              <a:lnSpc>
                <a:spcPts val="3671"/>
              </a:lnSpc>
            </a:pPr>
            <a:endParaRPr lang="en-US" sz="3399" spc="-132">
              <a:solidFill>
                <a:srgbClr val="000000"/>
              </a:solidFill>
              <a:latin typeface="Calibri (MS) Bold"/>
            </a:endParaRPr>
          </a:p>
          <a:p>
            <a:pPr>
              <a:lnSpc>
                <a:spcPts val="3671"/>
              </a:lnSpc>
            </a:pPr>
            <a:r>
              <a:rPr lang="en-US" sz="3399" spc="-132">
                <a:solidFill>
                  <a:srgbClr val="000000"/>
                </a:solidFill>
                <a:latin typeface="Calibri (MS)"/>
              </a:rPr>
              <a:t> a) To provide a comprehensive, neutrally conducted assessment process applicable in Yukon;</a:t>
            </a:r>
          </a:p>
          <a:p>
            <a:pPr>
              <a:lnSpc>
                <a:spcPts val="3671"/>
              </a:lnSpc>
            </a:pPr>
            <a:r>
              <a:rPr lang="en-US" sz="3399" spc="-132">
                <a:solidFill>
                  <a:srgbClr val="000000"/>
                </a:solidFill>
                <a:latin typeface="Calibri (MS)"/>
              </a:rPr>
              <a:t> b) To require that, before projects are undertaken, their environmental and socio-economic effects be considered;</a:t>
            </a:r>
          </a:p>
          <a:p>
            <a:pPr>
              <a:lnSpc>
                <a:spcPts val="3671"/>
              </a:lnSpc>
            </a:pPr>
            <a:r>
              <a:rPr lang="en-US" sz="3399" spc="-132">
                <a:solidFill>
                  <a:srgbClr val="000000"/>
                </a:solidFill>
                <a:latin typeface="Calibri (MS)"/>
              </a:rPr>
              <a:t> c) To protect and maintain environmental quality and heritage resources;</a:t>
            </a:r>
          </a:p>
          <a:p>
            <a:pPr>
              <a:lnSpc>
                <a:spcPts val="3671"/>
              </a:lnSpc>
            </a:pPr>
            <a:r>
              <a:rPr lang="en-US" sz="3399" spc="-132">
                <a:solidFill>
                  <a:srgbClr val="000000"/>
                </a:solidFill>
                <a:latin typeface="Calibri (MS)"/>
              </a:rPr>
              <a:t>d) To protect and promote the well-being of Yukon First Nations persons and their societies and Yukon residents generally, as well as the interests of other Canadians;</a:t>
            </a:r>
          </a:p>
          <a:p>
            <a:pPr>
              <a:lnSpc>
                <a:spcPts val="3671"/>
              </a:lnSpc>
            </a:pPr>
            <a:r>
              <a:rPr lang="en-US" sz="3399" spc="-132">
                <a:solidFill>
                  <a:srgbClr val="000000"/>
                </a:solidFill>
                <a:latin typeface="Calibri (MS)"/>
              </a:rPr>
              <a:t>e) To ensure that projects are undertaken in accordance with principles that foster beneficial socio-economic change without undermining the ecological and social systems on which communities and their residents, and societies in general, depend.</a:t>
            </a:r>
          </a:p>
          <a:p>
            <a:pPr algn="l">
              <a:lnSpc>
                <a:spcPts val="3671"/>
              </a:lnSpc>
            </a:pPr>
            <a:endParaRPr lang="en-US" sz="3399" spc="-132">
              <a:solidFill>
                <a:srgbClr val="000000"/>
              </a:solidFill>
              <a:latin typeface="Calibri (MS)"/>
            </a:endParaRPr>
          </a:p>
        </p:txBody>
      </p:sp>
      <p:grpSp>
        <p:nvGrpSpPr>
          <p:cNvPr id="4" name="Group 4"/>
          <p:cNvGrpSpPr/>
          <p:nvPr/>
        </p:nvGrpSpPr>
        <p:grpSpPr>
          <a:xfrm>
            <a:off x="12659123" y="5876335"/>
            <a:ext cx="6772332" cy="4410665"/>
            <a:chOff x="0" y="0"/>
            <a:chExt cx="9029776" cy="5880887"/>
          </a:xfrm>
        </p:grpSpPr>
        <p:grpSp>
          <p:nvGrpSpPr>
            <p:cNvPr id="5" name="Group 5"/>
            <p:cNvGrpSpPr>
              <a:grpSpLocks noChangeAspect="1"/>
            </p:cNvGrpSpPr>
            <p:nvPr/>
          </p:nvGrpSpPr>
          <p:grpSpPr>
            <a:xfrm>
              <a:off x="2748372" y="0"/>
              <a:ext cx="3253156" cy="2817087"/>
              <a:chOff x="0" y="0"/>
              <a:chExt cx="4282440" cy="3708400"/>
            </a:xfrm>
          </p:grpSpPr>
          <p:sp>
            <p:nvSpPr>
              <p:cNvPr id="6" name="Freeform 6"/>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CCCCCC"/>
              </a:solidFill>
              <a:ln w="12700">
                <a:solidFill>
                  <a:srgbClr val="000000"/>
                </a:solidFill>
              </a:ln>
            </p:spPr>
            <p:txBody>
              <a:bodyPr/>
              <a:lstStyle/>
              <a:p>
                <a:endParaRPr lang="en-US"/>
              </a:p>
            </p:txBody>
          </p:sp>
        </p:grpSp>
        <p:grpSp>
          <p:nvGrpSpPr>
            <p:cNvPr id="7" name="Group 7"/>
            <p:cNvGrpSpPr>
              <a:grpSpLocks noChangeAspect="1"/>
            </p:cNvGrpSpPr>
            <p:nvPr/>
          </p:nvGrpSpPr>
          <p:grpSpPr>
            <a:xfrm>
              <a:off x="2748372" y="3063800"/>
              <a:ext cx="3253156" cy="2817087"/>
              <a:chOff x="0" y="0"/>
              <a:chExt cx="4282440" cy="3708400"/>
            </a:xfrm>
          </p:grpSpPr>
          <p:sp>
            <p:nvSpPr>
              <p:cNvPr id="8" name="Freeform 8"/>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363BB"/>
              </a:solidFill>
              <a:ln w="12700">
                <a:solidFill>
                  <a:srgbClr val="000000"/>
                </a:solidFill>
              </a:ln>
            </p:spPr>
            <p:txBody>
              <a:bodyPr/>
              <a:lstStyle/>
              <a:p>
                <a:endParaRPr lang="en-US"/>
              </a:p>
            </p:txBody>
          </p:sp>
        </p:grpSp>
        <p:grpSp>
          <p:nvGrpSpPr>
            <p:cNvPr id="9" name="Group 9"/>
            <p:cNvGrpSpPr>
              <a:grpSpLocks noChangeAspect="1"/>
            </p:cNvGrpSpPr>
            <p:nvPr/>
          </p:nvGrpSpPr>
          <p:grpSpPr>
            <a:xfrm>
              <a:off x="5324894" y="1408543"/>
              <a:ext cx="3704882" cy="3208261"/>
              <a:chOff x="0" y="0"/>
              <a:chExt cx="4282440" cy="3708400"/>
            </a:xfrm>
          </p:grpSpPr>
          <p:sp>
            <p:nvSpPr>
              <p:cNvPr id="10" name="Freeform 10"/>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04AAD"/>
              </a:solidFill>
              <a:ln w="12700">
                <a:solidFill>
                  <a:srgbClr val="000000"/>
                </a:solidFill>
              </a:ln>
            </p:spPr>
            <p:txBody>
              <a:bodyPr/>
              <a:lstStyle/>
              <a:p>
                <a:endParaRPr lang="en-US"/>
              </a:p>
            </p:txBody>
          </p:sp>
        </p:grpSp>
        <p:grpSp>
          <p:nvGrpSpPr>
            <p:cNvPr id="11" name="Group 11"/>
            <p:cNvGrpSpPr>
              <a:grpSpLocks noChangeAspect="1"/>
            </p:cNvGrpSpPr>
            <p:nvPr/>
          </p:nvGrpSpPr>
          <p:grpSpPr>
            <a:xfrm>
              <a:off x="0" y="1604130"/>
              <a:ext cx="3253156" cy="2817087"/>
              <a:chOff x="0" y="0"/>
              <a:chExt cx="4282440" cy="3708400"/>
            </a:xfrm>
          </p:grpSpPr>
          <p:sp>
            <p:nvSpPr>
              <p:cNvPr id="12" name="Freeform 12"/>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C076D"/>
              </a:solidFill>
              <a:ln w="12700">
                <a:solidFill>
                  <a:srgbClr val="000000"/>
                </a:solidFill>
              </a:ln>
            </p:spPr>
            <p:txBody>
              <a:bodyPr/>
              <a:lstStyle/>
              <a:p>
                <a:endParaRPr lang="en-US"/>
              </a:p>
            </p:txBody>
          </p:sp>
        </p:gr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989512" y="613963"/>
            <a:ext cx="13533120" cy="1072134"/>
          </a:xfrm>
          <a:prstGeom prst="rect">
            <a:avLst/>
          </a:prstGeom>
        </p:spPr>
        <p:txBody>
          <a:bodyPr lIns="0" tIns="0" rIns="0" bIns="0" rtlCol="0" anchor="t">
            <a:spAutoFit/>
          </a:bodyPr>
          <a:lstStyle/>
          <a:p>
            <a:pPr algn="ctr">
              <a:lnSpc>
                <a:spcPts val="7128"/>
              </a:lnSpc>
            </a:pPr>
            <a:r>
              <a:rPr lang="en-US" sz="6600" spc="-263">
                <a:solidFill>
                  <a:srgbClr val="000000"/>
                </a:solidFill>
                <a:latin typeface="Calibri (MS) Bold"/>
              </a:rPr>
              <a:t> Purpose of YESAA</a:t>
            </a:r>
          </a:p>
        </p:txBody>
      </p:sp>
      <p:sp>
        <p:nvSpPr>
          <p:cNvPr id="3" name="TextBox 3"/>
          <p:cNvSpPr txBox="1"/>
          <p:nvPr/>
        </p:nvSpPr>
        <p:spPr>
          <a:xfrm>
            <a:off x="1028700" y="2160049"/>
            <a:ext cx="11167435" cy="6938391"/>
          </a:xfrm>
          <a:prstGeom prst="rect">
            <a:avLst/>
          </a:prstGeom>
        </p:spPr>
        <p:txBody>
          <a:bodyPr lIns="0" tIns="0" rIns="0" bIns="0" rtlCol="0" anchor="t">
            <a:spAutoFit/>
          </a:bodyPr>
          <a:lstStyle/>
          <a:p>
            <a:pPr>
              <a:lnSpc>
                <a:spcPts val="3671"/>
              </a:lnSpc>
            </a:pPr>
            <a:r>
              <a:rPr lang="en-US" sz="3399" spc="-132">
                <a:solidFill>
                  <a:srgbClr val="000000"/>
                </a:solidFill>
                <a:latin typeface="Calibri (MS)"/>
              </a:rPr>
              <a:t>f) To recognize and, to the extent practicable, enhance the traditional economy of Yukon First Nations persons and their special relationship with the wilderness environment;</a:t>
            </a:r>
          </a:p>
          <a:p>
            <a:pPr>
              <a:lnSpc>
                <a:spcPts val="3671"/>
              </a:lnSpc>
            </a:pPr>
            <a:r>
              <a:rPr lang="en-US" sz="3399" spc="-132">
                <a:solidFill>
                  <a:srgbClr val="000000"/>
                </a:solidFill>
                <a:latin typeface="Calibri (MS)"/>
              </a:rPr>
              <a:t>g) To guarantee opportunities for the participation of Yukon First Nations persons– and make use of their knowledge and experience – in the assessment process;</a:t>
            </a:r>
          </a:p>
          <a:p>
            <a:pPr>
              <a:lnSpc>
                <a:spcPts val="3671"/>
              </a:lnSpc>
            </a:pPr>
            <a:r>
              <a:rPr lang="en-US" sz="3399" spc="-132">
                <a:solidFill>
                  <a:srgbClr val="000000"/>
                </a:solidFill>
                <a:latin typeface="Calibri (MS)"/>
              </a:rPr>
              <a:t>h) To provide opportunities for public participation in the assessment process</a:t>
            </a:r>
          </a:p>
          <a:p>
            <a:pPr>
              <a:lnSpc>
                <a:spcPts val="3671"/>
              </a:lnSpc>
            </a:pPr>
            <a:r>
              <a:rPr lang="en-US" sz="3399" spc="-132">
                <a:solidFill>
                  <a:srgbClr val="000000"/>
                </a:solidFill>
                <a:latin typeface="Calibri (MS)"/>
              </a:rPr>
              <a:t>i) To ensure that the assessment process is conducted in a timely, efficient and effective manner that avoids duplication; and</a:t>
            </a:r>
          </a:p>
          <a:p>
            <a:pPr algn="l">
              <a:lnSpc>
                <a:spcPts val="3671"/>
              </a:lnSpc>
            </a:pPr>
            <a:r>
              <a:rPr lang="en-US" sz="3399" spc="-135">
                <a:solidFill>
                  <a:srgbClr val="000000"/>
                </a:solidFill>
                <a:latin typeface="Calibri (MS)"/>
              </a:rPr>
              <a:t>j) To provide certainty to the extent practicable with respect to assessment procedures, including information requirements, time limits and costs to participants. </a:t>
            </a:r>
          </a:p>
          <a:p>
            <a:pPr algn="l">
              <a:lnSpc>
                <a:spcPts val="3671"/>
              </a:lnSpc>
            </a:pPr>
            <a:endParaRPr lang="en-US" sz="3399" spc="-135">
              <a:solidFill>
                <a:srgbClr val="000000"/>
              </a:solidFill>
              <a:latin typeface="Calibri (MS)"/>
            </a:endParaRPr>
          </a:p>
          <a:p>
            <a:pPr algn="l">
              <a:lnSpc>
                <a:spcPts val="3671"/>
              </a:lnSpc>
            </a:pPr>
            <a:endParaRPr lang="en-US" sz="3399" spc="-135">
              <a:solidFill>
                <a:srgbClr val="000000"/>
              </a:solidFill>
              <a:latin typeface="Calibri (MS)"/>
            </a:endParaRPr>
          </a:p>
        </p:txBody>
      </p:sp>
      <p:grpSp>
        <p:nvGrpSpPr>
          <p:cNvPr id="4" name="Group 4"/>
          <p:cNvGrpSpPr/>
          <p:nvPr/>
        </p:nvGrpSpPr>
        <p:grpSpPr>
          <a:xfrm>
            <a:off x="12659123" y="5876335"/>
            <a:ext cx="6772332" cy="4410665"/>
            <a:chOff x="0" y="0"/>
            <a:chExt cx="9029776" cy="5880887"/>
          </a:xfrm>
        </p:grpSpPr>
        <p:grpSp>
          <p:nvGrpSpPr>
            <p:cNvPr id="5" name="Group 5"/>
            <p:cNvGrpSpPr>
              <a:grpSpLocks noChangeAspect="1"/>
            </p:cNvGrpSpPr>
            <p:nvPr/>
          </p:nvGrpSpPr>
          <p:grpSpPr>
            <a:xfrm>
              <a:off x="2748372" y="0"/>
              <a:ext cx="3253156" cy="2817087"/>
              <a:chOff x="0" y="0"/>
              <a:chExt cx="4282440" cy="3708400"/>
            </a:xfrm>
          </p:grpSpPr>
          <p:sp>
            <p:nvSpPr>
              <p:cNvPr id="6" name="Freeform 6"/>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CCCCCC"/>
              </a:solidFill>
              <a:ln w="12700">
                <a:solidFill>
                  <a:srgbClr val="000000"/>
                </a:solidFill>
              </a:ln>
            </p:spPr>
            <p:txBody>
              <a:bodyPr/>
              <a:lstStyle/>
              <a:p>
                <a:endParaRPr lang="en-US"/>
              </a:p>
            </p:txBody>
          </p:sp>
        </p:grpSp>
        <p:grpSp>
          <p:nvGrpSpPr>
            <p:cNvPr id="7" name="Group 7"/>
            <p:cNvGrpSpPr>
              <a:grpSpLocks noChangeAspect="1"/>
            </p:cNvGrpSpPr>
            <p:nvPr/>
          </p:nvGrpSpPr>
          <p:grpSpPr>
            <a:xfrm>
              <a:off x="2748372" y="3063800"/>
              <a:ext cx="3253156" cy="2817087"/>
              <a:chOff x="0" y="0"/>
              <a:chExt cx="4282440" cy="3708400"/>
            </a:xfrm>
          </p:grpSpPr>
          <p:sp>
            <p:nvSpPr>
              <p:cNvPr id="8" name="Freeform 8"/>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363BB"/>
              </a:solidFill>
              <a:ln w="12700">
                <a:solidFill>
                  <a:srgbClr val="000000"/>
                </a:solidFill>
              </a:ln>
            </p:spPr>
            <p:txBody>
              <a:bodyPr/>
              <a:lstStyle/>
              <a:p>
                <a:endParaRPr lang="en-US"/>
              </a:p>
            </p:txBody>
          </p:sp>
        </p:grpSp>
        <p:grpSp>
          <p:nvGrpSpPr>
            <p:cNvPr id="9" name="Group 9"/>
            <p:cNvGrpSpPr>
              <a:grpSpLocks noChangeAspect="1"/>
            </p:cNvGrpSpPr>
            <p:nvPr/>
          </p:nvGrpSpPr>
          <p:grpSpPr>
            <a:xfrm>
              <a:off x="5324894" y="1408543"/>
              <a:ext cx="3704882" cy="3208261"/>
              <a:chOff x="0" y="0"/>
              <a:chExt cx="4282440" cy="3708400"/>
            </a:xfrm>
          </p:grpSpPr>
          <p:sp>
            <p:nvSpPr>
              <p:cNvPr id="10" name="Freeform 10"/>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04AAD"/>
              </a:solidFill>
              <a:ln w="12700">
                <a:solidFill>
                  <a:srgbClr val="000000"/>
                </a:solidFill>
              </a:ln>
            </p:spPr>
            <p:txBody>
              <a:bodyPr/>
              <a:lstStyle/>
              <a:p>
                <a:endParaRPr lang="en-US"/>
              </a:p>
            </p:txBody>
          </p:sp>
        </p:grpSp>
        <p:grpSp>
          <p:nvGrpSpPr>
            <p:cNvPr id="11" name="Group 11"/>
            <p:cNvGrpSpPr>
              <a:grpSpLocks noChangeAspect="1"/>
            </p:cNvGrpSpPr>
            <p:nvPr/>
          </p:nvGrpSpPr>
          <p:grpSpPr>
            <a:xfrm>
              <a:off x="0" y="1604130"/>
              <a:ext cx="3253156" cy="2817087"/>
              <a:chOff x="0" y="0"/>
              <a:chExt cx="4282440" cy="3708400"/>
            </a:xfrm>
          </p:grpSpPr>
          <p:sp>
            <p:nvSpPr>
              <p:cNvPr id="12" name="Freeform 12"/>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C076D"/>
              </a:solidFill>
              <a:ln w="12700">
                <a:solidFill>
                  <a:srgbClr val="000000"/>
                </a:solidFill>
              </a:ln>
            </p:spPr>
            <p:txBody>
              <a:bodyPr/>
              <a:lstStyle/>
              <a:p>
                <a:endParaRPr lang="en-US"/>
              </a:p>
            </p:txBody>
          </p:sp>
        </p:gr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39753" y="4507420"/>
            <a:ext cx="13048454" cy="1072134"/>
          </a:xfrm>
          <a:prstGeom prst="rect">
            <a:avLst/>
          </a:prstGeom>
        </p:spPr>
        <p:txBody>
          <a:bodyPr lIns="0" tIns="0" rIns="0" bIns="0" rtlCol="0" anchor="t">
            <a:spAutoFit/>
          </a:bodyPr>
          <a:lstStyle/>
          <a:p>
            <a:pPr algn="ctr">
              <a:lnSpc>
                <a:spcPts val="7128"/>
              </a:lnSpc>
            </a:pPr>
            <a:r>
              <a:rPr lang="en-US" sz="6600" spc="-263">
                <a:solidFill>
                  <a:srgbClr val="000000"/>
                </a:solidFill>
                <a:latin typeface="Calibri (MS) Bold"/>
              </a:rPr>
              <a:t>Assessment process under YESAA</a:t>
            </a:r>
          </a:p>
        </p:txBody>
      </p:sp>
      <p:sp>
        <p:nvSpPr>
          <p:cNvPr id="3" name="Freeform 3"/>
          <p:cNvSpPr/>
          <p:nvPr/>
        </p:nvSpPr>
        <p:spPr>
          <a:xfrm>
            <a:off x="524953" y="3086100"/>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4" name="Group 4"/>
          <p:cNvGrpSpPr/>
          <p:nvPr/>
        </p:nvGrpSpPr>
        <p:grpSpPr>
          <a:xfrm>
            <a:off x="10564288" y="7740654"/>
            <a:ext cx="7149928" cy="1791884"/>
            <a:chOff x="0" y="0"/>
            <a:chExt cx="9533237" cy="2389179"/>
          </a:xfrm>
        </p:grpSpPr>
        <p:grpSp>
          <p:nvGrpSpPr>
            <p:cNvPr id="5" name="Group 5"/>
            <p:cNvGrpSpPr/>
            <p:nvPr/>
          </p:nvGrpSpPr>
          <p:grpSpPr>
            <a:xfrm>
              <a:off x="3368194" y="0"/>
              <a:ext cx="2780135" cy="2389179"/>
              <a:chOff x="0" y="0"/>
              <a:chExt cx="812800" cy="698500"/>
            </a:xfrm>
          </p:grpSpPr>
          <p:sp>
            <p:nvSpPr>
              <p:cNvPr id="6" name="Freeform 6"/>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004AAD"/>
              </a:solidFill>
            </p:spPr>
            <p:txBody>
              <a:bodyPr/>
              <a:lstStyle/>
              <a:p>
                <a:endParaRPr lang="en-US"/>
              </a:p>
            </p:txBody>
          </p:sp>
          <p:sp>
            <p:nvSpPr>
              <p:cNvPr id="7" name="TextBox 7"/>
              <p:cNvSpPr txBox="1"/>
              <p:nvPr/>
            </p:nvSpPr>
            <p:spPr>
              <a:xfrm>
                <a:off x="114300" y="-28575"/>
                <a:ext cx="584200" cy="727075"/>
              </a:xfrm>
              <a:prstGeom prst="rect">
                <a:avLst/>
              </a:prstGeom>
            </p:spPr>
            <p:txBody>
              <a:bodyPr lIns="213840" tIns="213840" rIns="213840" bIns="213840" rtlCol="0" anchor="ctr"/>
              <a:lstStyle/>
              <a:p>
                <a:pPr algn="ctr">
                  <a:lnSpc>
                    <a:spcPts val="1959"/>
                  </a:lnSpc>
                  <a:spcBef>
                    <a:spcPct val="0"/>
                  </a:spcBef>
                </a:pPr>
                <a:endParaRPr/>
              </a:p>
            </p:txBody>
          </p:sp>
        </p:grpSp>
        <p:grpSp>
          <p:nvGrpSpPr>
            <p:cNvPr id="8" name="Group 8"/>
            <p:cNvGrpSpPr/>
            <p:nvPr/>
          </p:nvGrpSpPr>
          <p:grpSpPr>
            <a:xfrm>
              <a:off x="0" y="0"/>
              <a:ext cx="2780135" cy="2389179"/>
              <a:chOff x="0" y="0"/>
              <a:chExt cx="812800" cy="698500"/>
            </a:xfrm>
          </p:grpSpPr>
          <p:sp>
            <p:nvSpPr>
              <p:cNvPr id="9" name="Freeform 9"/>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0070C0"/>
              </a:solidFill>
            </p:spPr>
            <p:txBody>
              <a:bodyPr/>
              <a:lstStyle/>
              <a:p>
                <a:endParaRPr lang="en-US"/>
              </a:p>
            </p:txBody>
          </p:sp>
          <p:sp>
            <p:nvSpPr>
              <p:cNvPr id="10" name="TextBox 10"/>
              <p:cNvSpPr txBox="1"/>
              <p:nvPr/>
            </p:nvSpPr>
            <p:spPr>
              <a:xfrm>
                <a:off x="114300" y="-28575"/>
                <a:ext cx="584200" cy="727075"/>
              </a:xfrm>
              <a:prstGeom prst="rect">
                <a:avLst/>
              </a:prstGeom>
            </p:spPr>
            <p:txBody>
              <a:bodyPr lIns="213840" tIns="213840" rIns="213840" bIns="213840" rtlCol="0" anchor="ctr"/>
              <a:lstStyle/>
              <a:p>
                <a:pPr algn="ctr">
                  <a:lnSpc>
                    <a:spcPts val="1959"/>
                  </a:lnSpc>
                  <a:spcBef>
                    <a:spcPct val="0"/>
                  </a:spcBef>
                </a:pPr>
                <a:endParaRPr/>
              </a:p>
            </p:txBody>
          </p:sp>
        </p:grpSp>
        <p:grpSp>
          <p:nvGrpSpPr>
            <p:cNvPr id="11" name="Group 11"/>
            <p:cNvGrpSpPr/>
            <p:nvPr/>
          </p:nvGrpSpPr>
          <p:grpSpPr>
            <a:xfrm>
              <a:off x="6753102" y="0"/>
              <a:ext cx="2780135" cy="2389179"/>
              <a:chOff x="0" y="0"/>
              <a:chExt cx="812800" cy="698500"/>
            </a:xfrm>
          </p:grpSpPr>
          <p:sp>
            <p:nvSpPr>
              <p:cNvPr id="12" name="Freeform 12"/>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CCCCCC"/>
              </a:solidFill>
            </p:spPr>
            <p:txBody>
              <a:bodyPr/>
              <a:lstStyle/>
              <a:p>
                <a:endParaRPr lang="en-US"/>
              </a:p>
            </p:txBody>
          </p:sp>
          <p:sp>
            <p:nvSpPr>
              <p:cNvPr id="13" name="TextBox 13"/>
              <p:cNvSpPr txBox="1"/>
              <p:nvPr/>
            </p:nvSpPr>
            <p:spPr>
              <a:xfrm>
                <a:off x="114300" y="-28575"/>
                <a:ext cx="584200" cy="727075"/>
              </a:xfrm>
              <a:prstGeom prst="rect">
                <a:avLst/>
              </a:prstGeom>
            </p:spPr>
            <p:txBody>
              <a:bodyPr lIns="213840" tIns="213840" rIns="213840" bIns="213840" rtlCol="0" anchor="ctr"/>
              <a:lstStyle/>
              <a:p>
                <a:pPr algn="ctr">
                  <a:lnSpc>
                    <a:spcPts val="1959"/>
                  </a:lnSpc>
                  <a:spcBef>
                    <a:spcPct val="0"/>
                  </a:spcBef>
                </a:pPr>
                <a:endParaRPr/>
              </a:p>
            </p:txBody>
          </p:sp>
        </p:gr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989512" y="613963"/>
            <a:ext cx="13533120" cy="1072134"/>
          </a:xfrm>
          <a:prstGeom prst="rect">
            <a:avLst/>
          </a:prstGeom>
        </p:spPr>
        <p:txBody>
          <a:bodyPr lIns="0" tIns="0" rIns="0" bIns="0" rtlCol="0" anchor="t">
            <a:spAutoFit/>
          </a:bodyPr>
          <a:lstStyle/>
          <a:p>
            <a:pPr algn="ctr">
              <a:lnSpc>
                <a:spcPts val="7128"/>
              </a:lnSpc>
            </a:pPr>
            <a:r>
              <a:rPr lang="en-US" sz="6600" spc="-263">
                <a:solidFill>
                  <a:srgbClr val="000000"/>
                </a:solidFill>
                <a:latin typeface="Calibri (MS) Bold"/>
              </a:rPr>
              <a:t>Rules and regulations</a:t>
            </a:r>
          </a:p>
        </p:txBody>
      </p:sp>
      <p:sp>
        <p:nvSpPr>
          <p:cNvPr id="3" name="TextBox 3"/>
          <p:cNvSpPr txBox="1"/>
          <p:nvPr/>
        </p:nvSpPr>
        <p:spPr>
          <a:xfrm>
            <a:off x="1028700" y="2574417"/>
            <a:ext cx="11630423" cy="7395591"/>
          </a:xfrm>
          <a:prstGeom prst="rect">
            <a:avLst/>
          </a:prstGeom>
        </p:spPr>
        <p:txBody>
          <a:bodyPr lIns="0" tIns="0" rIns="0" bIns="0" rtlCol="0" anchor="t">
            <a:spAutoFit/>
          </a:bodyPr>
          <a:lstStyle/>
          <a:p>
            <a:pPr>
              <a:lnSpc>
                <a:spcPts val="3671"/>
              </a:lnSpc>
            </a:pPr>
            <a:r>
              <a:rPr lang="en-US" sz="3399" spc="-132">
                <a:solidFill>
                  <a:srgbClr val="000000"/>
                </a:solidFill>
                <a:latin typeface="Calibri (MS)"/>
              </a:rPr>
              <a:t>The Act has 2 accompanying regulations:</a:t>
            </a:r>
          </a:p>
          <a:p>
            <a:pPr>
              <a:lnSpc>
                <a:spcPts val="3671"/>
              </a:lnSpc>
            </a:pPr>
            <a:r>
              <a:rPr lang="en-US" sz="3399" spc="-132">
                <a:solidFill>
                  <a:srgbClr val="000000"/>
                </a:solidFill>
                <a:latin typeface="Calibri (MS)"/>
              </a:rPr>
              <a:t> 1. Assessable Activities, Exceptions and Executive Committee Projects Regulations </a:t>
            </a:r>
          </a:p>
          <a:p>
            <a:pPr>
              <a:lnSpc>
                <a:spcPts val="3671"/>
              </a:lnSpc>
            </a:pPr>
            <a:r>
              <a:rPr lang="en-US" sz="3399" spc="-132">
                <a:solidFill>
                  <a:srgbClr val="000000"/>
                </a:solidFill>
                <a:latin typeface="Calibri (MS)"/>
              </a:rPr>
              <a:t> 2. Decision Body Time Periods and Consultation Regulations </a:t>
            </a:r>
          </a:p>
          <a:p>
            <a:pPr>
              <a:lnSpc>
                <a:spcPts val="3671"/>
              </a:lnSpc>
            </a:pPr>
            <a:endParaRPr lang="en-US" sz="3399" spc="-132">
              <a:solidFill>
                <a:srgbClr val="000000"/>
              </a:solidFill>
              <a:latin typeface="Calibri (MS)"/>
            </a:endParaRPr>
          </a:p>
          <a:p>
            <a:pPr>
              <a:lnSpc>
                <a:spcPts val="3671"/>
              </a:lnSpc>
            </a:pPr>
            <a:r>
              <a:rPr lang="en-US" sz="3399" spc="-132">
                <a:solidFill>
                  <a:srgbClr val="000000"/>
                </a:solidFill>
                <a:latin typeface="Calibri (MS)"/>
              </a:rPr>
              <a:t>The UFA and YESAA set out the assessment process at a high level. This process is further specified in Rules established by the Board. </a:t>
            </a:r>
          </a:p>
          <a:p>
            <a:pPr>
              <a:lnSpc>
                <a:spcPts val="3671"/>
              </a:lnSpc>
            </a:pPr>
            <a:endParaRPr lang="en-US" sz="3399" spc="-132">
              <a:solidFill>
                <a:srgbClr val="000000"/>
              </a:solidFill>
              <a:latin typeface="Calibri (MS)"/>
            </a:endParaRPr>
          </a:p>
          <a:p>
            <a:pPr>
              <a:lnSpc>
                <a:spcPts val="3671"/>
              </a:lnSpc>
            </a:pPr>
            <a:r>
              <a:rPr lang="en-US" sz="3399" spc="-132">
                <a:solidFill>
                  <a:srgbClr val="000000"/>
                </a:solidFill>
                <a:latin typeface="Calibri (MS)"/>
              </a:rPr>
              <a:t>There are three sets of Board Rules: </a:t>
            </a:r>
          </a:p>
          <a:p>
            <a:pPr>
              <a:lnSpc>
                <a:spcPts val="3671"/>
              </a:lnSpc>
            </a:pPr>
            <a:endParaRPr lang="en-US" sz="3399" spc="-132">
              <a:solidFill>
                <a:srgbClr val="000000"/>
              </a:solidFill>
              <a:latin typeface="Calibri (MS)"/>
            </a:endParaRPr>
          </a:p>
          <a:p>
            <a:pPr>
              <a:lnSpc>
                <a:spcPts val="3671"/>
              </a:lnSpc>
            </a:pPr>
            <a:r>
              <a:rPr lang="en-US" sz="3399" spc="-132">
                <a:solidFill>
                  <a:srgbClr val="000000"/>
                </a:solidFill>
                <a:latin typeface="Calibri (MS)"/>
              </a:rPr>
              <a:t>•Designated Office Evaluations</a:t>
            </a:r>
          </a:p>
          <a:p>
            <a:pPr>
              <a:lnSpc>
                <a:spcPts val="3671"/>
              </a:lnSpc>
            </a:pPr>
            <a:r>
              <a:rPr lang="en-US" sz="3399" spc="-132">
                <a:solidFill>
                  <a:srgbClr val="000000"/>
                </a:solidFill>
                <a:latin typeface="Calibri (MS)"/>
              </a:rPr>
              <a:t>•Executive Committee Screenings</a:t>
            </a:r>
          </a:p>
          <a:p>
            <a:pPr>
              <a:lnSpc>
                <a:spcPts val="3671"/>
              </a:lnSpc>
            </a:pPr>
            <a:r>
              <a:rPr lang="en-US" sz="3399" spc="-132">
                <a:solidFill>
                  <a:srgbClr val="000000"/>
                </a:solidFill>
                <a:latin typeface="Calibri (MS)"/>
              </a:rPr>
              <a:t>•Panel Reviews by the Board </a:t>
            </a:r>
          </a:p>
          <a:p>
            <a:pPr algn="l">
              <a:lnSpc>
                <a:spcPts val="3671"/>
              </a:lnSpc>
            </a:pPr>
            <a:endParaRPr lang="en-US" sz="3399" spc="-132">
              <a:solidFill>
                <a:srgbClr val="000000"/>
              </a:solidFill>
              <a:latin typeface="Calibri (MS)"/>
            </a:endParaRPr>
          </a:p>
          <a:p>
            <a:pPr algn="l">
              <a:lnSpc>
                <a:spcPts val="3671"/>
              </a:lnSpc>
            </a:pPr>
            <a:endParaRPr lang="en-US" sz="3399" spc="-132">
              <a:solidFill>
                <a:srgbClr val="000000"/>
              </a:solidFill>
              <a:latin typeface="Calibri (MS)"/>
            </a:endParaRPr>
          </a:p>
          <a:p>
            <a:pPr algn="l">
              <a:lnSpc>
                <a:spcPts val="3671"/>
              </a:lnSpc>
            </a:pPr>
            <a:endParaRPr lang="en-US" sz="3399" spc="-132">
              <a:solidFill>
                <a:srgbClr val="000000"/>
              </a:solidFill>
              <a:latin typeface="Calibri (MS)"/>
            </a:endParaRPr>
          </a:p>
        </p:txBody>
      </p:sp>
      <p:grpSp>
        <p:nvGrpSpPr>
          <p:cNvPr id="4" name="Group 4"/>
          <p:cNvGrpSpPr/>
          <p:nvPr/>
        </p:nvGrpSpPr>
        <p:grpSpPr>
          <a:xfrm>
            <a:off x="12659123" y="5876335"/>
            <a:ext cx="6772332" cy="4410665"/>
            <a:chOff x="0" y="0"/>
            <a:chExt cx="9029776" cy="5880887"/>
          </a:xfrm>
        </p:grpSpPr>
        <p:grpSp>
          <p:nvGrpSpPr>
            <p:cNvPr id="5" name="Group 5"/>
            <p:cNvGrpSpPr>
              <a:grpSpLocks noChangeAspect="1"/>
            </p:cNvGrpSpPr>
            <p:nvPr/>
          </p:nvGrpSpPr>
          <p:grpSpPr>
            <a:xfrm>
              <a:off x="2748372" y="0"/>
              <a:ext cx="3253156" cy="2817087"/>
              <a:chOff x="0" y="0"/>
              <a:chExt cx="4282440" cy="3708400"/>
            </a:xfrm>
          </p:grpSpPr>
          <p:sp>
            <p:nvSpPr>
              <p:cNvPr id="6" name="Freeform 6"/>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CCCCCC"/>
              </a:solidFill>
              <a:ln w="12700">
                <a:solidFill>
                  <a:srgbClr val="000000"/>
                </a:solidFill>
              </a:ln>
            </p:spPr>
            <p:txBody>
              <a:bodyPr/>
              <a:lstStyle/>
              <a:p>
                <a:endParaRPr lang="en-US"/>
              </a:p>
            </p:txBody>
          </p:sp>
        </p:grpSp>
        <p:grpSp>
          <p:nvGrpSpPr>
            <p:cNvPr id="7" name="Group 7"/>
            <p:cNvGrpSpPr>
              <a:grpSpLocks noChangeAspect="1"/>
            </p:cNvGrpSpPr>
            <p:nvPr/>
          </p:nvGrpSpPr>
          <p:grpSpPr>
            <a:xfrm>
              <a:off x="2748372" y="3063800"/>
              <a:ext cx="3253156" cy="2817087"/>
              <a:chOff x="0" y="0"/>
              <a:chExt cx="4282440" cy="3708400"/>
            </a:xfrm>
          </p:grpSpPr>
          <p:sp>
            <p:nvSpPr>
              <p:cNvPr id="8" name="Freeform 8"/>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363BB"/>
              </a:solidFill>
              <a:ln w="12700">
                <a:solidFill>
                  <a:srgbClr val="000000"/>
                </a:solidFill>
              </a:ln>
            </p:spPr>
            <p:txBody>
              <a:bodyPr/>
              <a:lstStyle/>
              <a:p>
                <a:endParaRPr lang="en-US"/>
              </a:p>
            </p:txBody>
          </p:sp>
        </p:grpSp>
        <p:grpSp>
          <p:nvGrpSpPr>
            <p:cNvPr id="9" name="Group 9"/>
            <p:cNvGrpSpPr>
              <a:grpSpLocks noChangeAspect="1"/>
            </p:cNvGrpSpPr>
            <p:nvPr/>
          </p:nvGrpSpPr>
          <p:grpSpPr>
            <a:xfrm>
              <a:off x="5324894" y="1408543"/>
              <a:ext cx="3704882" cy="3208261"/>
              <a:chOff x="0" y="0"/>
              <a:chExt cx="4282440" cy="3708400"/>
            </a:xfrm>
          </p:grpSpPr>
          <p:sp>
            <p:nvSpPr>
              <p:cNvPr id="10" name="Freeform 10"/>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04AAD"/>
              </a:solidFill>
              <a:ln w="12700">
                <a:solidFill>
                  <a:srgbClr val="000000"/>
                </a:solidFill>
              </a:ln>
            </p:spPr>
            <p:txBody>
              <a:bodyPr/>
              <a:lstStyle/>
              <a:p>
                <a:endParaRPr lang="en-US"/>
              </a:p>
            </p:txBody>
          </p:sp>
        </p:grpSp>
        <p:grpSp>
          <p:nvGrpSpPr>
            <p:cNvPr id="11" name="Group 11"/>
            <p:cNvGrpSpPr>
              <a:grpSpLocks noChangeAspect="1"/>
            </p:cNvGrpSpPr>
            <p:nvPr/>
          </p:nvGrpSpPr>
          <p:grpSpPr>
            <a:xfrm>
              <a:off x="0" y="1604130"/>
              <a:ext cx="3253156" cy="2817087"/>
              <a:chOff x="0" y="0"/>
              <a:chExt cx="4282440" cy="3708400"/>
            </a:xfrm>
          </p:grpSpPr>
          <p:sp>
            <p:nvSpPr>
              <p:cNvPr id="12" name="Freeform 12"/>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C076D"/>
              </a:solidFill>
              <a:ln w="12700">
                <a:solidFill>
                  <a:srgbClr val="000000"/>
                </a:solidFill>
              </a:ln>
            </p:spPr>
            <p:txBody>
              <a:bodyPr/>
              <a:lstStyle/>
              <a:p>
                <a:endParaRPr lang="en-US"/>
              </a:p>
            </p:txBody>
          </p:sp>
        </p:gr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989512" y="613963"/>
            <a:ext cx="13533120" cy="1072134"/>
          </a:xfrm>
          <a:prstGeom prst="rect">
            <a:avLst/>
          </a:prstGeom>
        </p:spPr>
        <p:txBody>
          <a:bodyPr lIns="0" tIns="0" rIns="0" bIns="0" rtlCol="0" anchor="t">
            <a:spAutoFit/>
          </a:bodyPr>
          <a:lstStyle/>
          <a:p>
            <a:pPr algn="ctr">
              <a:lnSpc>
                <a:spcPts val="7128"/>
              </a:lnSpc>
            </a:pPr>
            <a:r>
              <a:rPr lang="en-US" sz="6600" spc="-263">
                <a:solidFill>
                  <a:srgbClr val="000000"/>
                </a:solidFill>
                <a:latin typeface="Calibri (MS) Bold"/>
              </a:rPr>
              <a:t>Three levels of assessment</a:t>
            </a:r>
          </a:p>
        </p:txBody>
      </p:sp>
      <p:sp>
        <p:nvSpPr>
          <p:cNvPr id="3" name="TextBox 3"/>
          <p:cNvSpPr txBox="1"/>
          <p:nvPr/>
        </p:nvSpPr>
        <p:spPr>
          <a:xfrm>
            <a:off x="1028700" y="2309588"/>
            <a:ext cx="10326317" cy="6168355"/>
          </a:xfrm>
          <a:prstGeom prst="rect">
            <a:avLst/>
          </a:prstGeom>
        </p:spPr>
        <p:txBody>
          <a:bodyPr lIns="0" tIns="0" rIns="0" bIns="0" rtlCol="0" anchor="t">
            <a:spAutoFit/>
          </a:bodyPr>
          <a:lstStyle/>
          <a:p>
            <a:pPr marL="734059" lvl="1" indent="-367030">
              <a:lnSpc>
                <a:spcPts val="3671"/>
              </a:lnSpc>
              <a:buFont typeface="Arial"/>
              <a:buChar char="•"/>
            </a:pPr>
            <a:r>
              <a:rPr lang="en-US" sz="3399" spc="-132" dirty="0">
                <a:solidFill>
                  <a:srgbClr val="000000"/>
                </a:solidFill>
                <a:latin typeface="Calibri (MS) Bold"/>
              </a:rPr>
              <a:t>Regional – Designated Office Evaluations </a:t>
            </a:r>
          </a:p>
          <a:p>
            <a:pPr>
              <a:lnSpc>
                <a:spcPts val="3671"/>
              </a:lnSpc>
            </a:pPr>
            <a:r>
              <a:rPr lang="en-US" sz="3399" spc="-132" dirty="0">
                <a:solidFill>
                  <a:srgbClr val="000000"/>
                </a:solidFill>
                <a:latin typeface="Calibri (MS)"/>
              </a:rPr>
              <a:t>The majority of assessments (%) are done in regional, community-based offices.</a:t>
            </a:r>
          </a:p>
          <a:p>
            <a:pPr>
              <a:lnSpc>
                <a:spcPts val="3671"/>
              </a:lnSpc>
            </a:pPr>
            <a:endParaRPr lang="en-US" sz="3399" spc="-132" dirty="0">
              <a:solidFill>
                <a:srgbClr val="000000"/>
              </a:solidFill>
              <a:latin typeface="Calibri (MS)"/>
            </a:endParaRPr>
          </a:p>
          <a:p>
            <a:pPr marL="734059" lvl="1" indent="-367030">
              <a:lnSpc>
                <a:spcPts val="3671"/>
              </a:lnSpc>
              <a:buFont typeface="Arial"/>
              <a:buChar char="•"/>
            </a:pPr>
            <a:r>
              <a:rPr lang="en-US" sz="3399" spc="-132" dirty="0">
                <a:solidFill>
                  <a:srgbClr val="000000"/>
                </a:solidFill>
                <a:latin typeface="Calibri (MS) Bold"/>
              </a:rPr>
              <a:t>Head Office – Executive Committee Screenings</a:t>
            </a:r>
          </a:p>
          <a:p>
            <a:pPr>
              <a:lnSpc>
                <a:spcPts val="3671"/>
              </a:lnSpc>
            </a:pPr>
            <a:r>
              <a:rPr lang="en-US" sz="3399" spc="-132" dirty="0">
                <a:solidFill>
                  <a:srgbClr val="000000"/>
                </a:solidFill>
                <a:latin typeface="Calibri (MS)"/>
              </a:rPr>
              <a:t>The Executive Committee of the Board assesses larger projects that come to it directly, or are referred by a Designated Office.</a:t>
            </a:r>
          </a:p>
          <a:p>
            <a:pPr>
              <a:lnSpc>
                <a:spcPts val="3671"/>
              </a:lnSpc>
            </a:pPr>
            <a:endParaRPr lang="en-US" sz="3399" spc="-132" dirty="0">
              <a:solidFill>
                <a:srgbClr val="000000"/>
              </a:solidFill>
              <a:latin typeface="Calibri (MS)"/>
            </a:endParaRPr>
          </a:p>
          <a:p>
            <a:pPr marL="734059" lvl="1" indent="-367030">
              <a:lnSpc>
                <a:spcPts val="3671"/>
              </a:lnSpc>
              <a:buFont typeface="Arial"/>
              <a:buChar char="•"/>
            </a:pPr>
            <a:r>
              <a:rPr lang="en-US" sz="3399" spc="-132" dirty="0">
                <a:solidFill>
                  <a:srgbClr val="000000"/>
                </a:solidFill>
                <a:latin typeface="Calibri (MS) Bold"/>
              </a:rPr>
              <a:t>Board Level – Panel Reviews </a:t>
            </a:r>
          </a:p>
          <a:p>
            <a:pPr>
              <a:lnSpc>
                <a:spcPts val="3671"/>
              </a:lnSpc>
            </a:pPr>
            <a:r>
              <a:rPr lang="en-CA" sz="3400" b="0" i="0" dirty="0">
                <a:solidFill>
                  <a:srgbClr val="000000"/>
                </a:solidFill>
                <a:effectLst/>
                <a:highlight>
                  <a:srgbClr val="FFFFFF"/>
                </a:highlight>
                <a:latin typeface="Calibri (MS)" panose="020B0604020202020204" charset="0"/>
                <a:cs typeface="Calibri (MS)" panose="020B0604020202020204" charset="0"/>
              </a:rPr>
              <a:t>Projects can be referred by the Executive Committee or, in certain circumstances, a review can be requested by the federal minister, territorial minister, or a First Nation.</a:t>
            </a:r>
            <a:endParaRPr lang="en-US" sz="3400" spc="-132" dirty="0">
              <a:solidFill>
                <a:srgbClr val="000000"/>
              </a:solidFill>
              <a:latin typeface="Calibri (MS)" panose="020B0604020202020204" charset="0"/>
              <a:cs typeface="Calibri (MS)" panose="020B0604020202020204" charset="0"/>
            </a:endParaRPr>
          </a:p>
          <a:p>
            <a:pPr algn="l">
              <a:lnSpc>
                <a:spcPts val="3671"/>
              </a:lnSpc>
            </a:pPr>
            <a:endParaRPr lang="en-US" sz="3399" spc="-132" dirty="0">
              <a:solidFill>
                <a:srgbClr val="000000"/>
              </a:solidFill>
              <a:latin typeface="Calibri (MS)"/>
            </a:endParaRPr>
          </a:p>
        </p:txBody>
      </p:sp>
      <p:grpSp>
        <p:nvGrpSpPr>
          <p:cNvPr id="4" name="Group 4"/>
          <p:cNvGrpSpPr/>
          <p:nvPr/>
        </p:nvGrpSpPr>
        <p:grpSpPr>
          <a:xfrm>
            <a:off x="12659123" y="5876335"/>
            <a:ext cx="6772332" cy="4410665"/>
            <a:chOff x="0" y="0"/>
            <a:chExt cx="9029776" cy="5880887"/>
          </a:xfrm>
        </p:grpSpPr>
        <p:grpSp>
          <p:nvGrpSpPr>
            <p:cNvPr id="5" name="Group 5"/>
            <p:cNvGrpSpPr>
              <a:grpSpLocks noChangeAspect="1"/>
            </p:cNvGrpSpPr>
            <p:nvPr/>
          </p:nvGrpSpPr>
          <p:grpSpPr>
            <a:xfrm>
              <a:off x="2748372" y="0"/>
              <a:ext cx="3253156" cy="2817087"/>
              <a:chOff x="0" y="0"/>
              <a:chExt cx="4282440" cy="3708400"/>
            </a:xfrm>
          </p:grpSpPr>
          <p:sp>
            <p:nvSpPr>
              <p:cNvPr id="6" name="Freeform 6"/>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CCCCCC"/>
              </a:solidFill>
              <a:ln w="12700">
                <a:solidFill>
                  <a:srgbClr val="000000"/>
                </a:solidFill>
              </a:ln>
            </p:spPr>
            <p:txBody>
              <a:bodyPr/>
              <a:lstStyle/>
              <a:p>
                <a:endParaRPr lang="en-US"/>
              </a:p>
            </p:txBody>
          </p:sp>
        </p:grpSp>
        <p:grpSp>
          <p:nvGrpSpPr>
            <p:cNvPr id="7" name="Group 7"/>
            <p:cNvGrpSpPr>
              <a:grpSpLocks noChangeAspect="1"/>
            </p:cNvGrpSpPr>
            <p:nvPr/>
          </p:nvGrpSpPr>
          <p:grpSpPr>
            <a:xfrm>
              <a:off x="2748372" y="3063800"/>
              <a:ext cx="3253156" cy="2817087"/>
              <a:chOff x="0" y="0"/>
              <a:chExt cx="4282440" cy="3708400"/>
            </a:xfrm>
          </p:grpSpPr>
          <p:sp>
            <p:nvSpPr>
              <p:cNvPr id="8" name="Freeform 8"/>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363BB"/>
              </a:solidFill>
              <a:ln w="12700">
                <a:solidFill>
                  <a:srgbClr val="000000"/>
                </a:solidFill>
              </a:ln>
            </p:spPr>
            <p:txBody>
              <a:bodyPr/>
              <a:lstStyle/>
              <a:p>
                <a:endParaRPr lang="en-US"/>
              </a:p>
            </p:txBody>
          </p:sp>
        </p:grpSp>
        <p:grpSp>
          <p:nvGrpSpPr>
            <p:cNvPr id="9" name="Group 9"/>
            <p:cNvGrpSpPr>
              <a:grpSpLocks noChangeAspect="1"/>
            </p:cNvGrpSpPr>
            <p:nvPr/>
          </p:nvGrpSpPr>
          <p:grpSpPr>
            <a:xfrm>
              <a:off x="5324894" y="1408543"/>
              <a:ext cx="3704882" cy="3208261"/>
              <a:chOff x="0" y="0"/>
              <a:chExt cx="4282440" cy="3708400"/>
            </a:xfrm>
          </p:grpSpPr>
          <p:sp>
            <p:nvSpPr>
              <p:cNvPr id="10" name="Freeform 10"/>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04AAD"/>
              </a:solidFill>
              <a:ln w="12700">
                <a:solidFill>
                  <a:srgbClr val="000000"/>
                </a:solidFill>
              </a:ln>
            </p:spPr>
            <p:txBody>
              <a:bodyPr/>
              <a:lstStyle/>
              <a:p>
                <a:endParaRPr lang="en-US"/>
              </a:p>
            </p:txBody>
          </p:sp>
        </p:grpSp>
        <p:grpSp>
          <p:nvGrpSpPr>
            <p:cNvPr id="11" name="Group 11"/>
            <p:cNvGrpSpPr>
              <a:grpSpLocks noChangeAspect="1"/>
            </p:cNvGrpSpPr>
            <p:nvPr/>
          </p:nvGrpSpPr>
          <p:grpSpPr>
            <a:xfrm>
              <a:off x="0" y="1604130"/>
              <a:ext cx="3253156" cy="2817087"/>
              <a:chOff x="0" y="0"/>
              <a:chExt cx="4282440" cy="3708400"/>
            </a:xfrm>
          </p:grpSpPr>
          <p:sp>
            <p:nvSpPr>
              <p:cNvPr id="12" name="Freeform 12"/>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0C076D"/>
              </a:solidFill>
              <a:ln w="12700">
                <a:solidFill>
                  <a:srgbClr val="000000"/>
                </a:solidFill>
              </a:ln>
            </p:spPr>
            <p:txBody>
              <a:bodyPr/>
              <a:lstStyle/>
              <a:p>
                <a:endParaRPr lang="en-US"/>
              </a:p>
            </p:txBody>
          </p:sp>
        </p:gr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989512" y="306500"/>
            <a:ext cx="13288002" cy="1072134"/>
          </a:xfrm>
          <a:prstGeom prst="rect">
            <a:avLst/>
          </a:prstGeom>
        </p:spPr>
        <p:txBody>
          <a:bodyPr lIns="0" tIns="0" rIns="0" bIns="0" rtlCol="0" anchor="t">
            <a:spAutoFit/>
          </a:bodyPr>
          <a:lstStyle/>
          <a:p>
            <a:pPr algn="ctr">
              <a:lnSpc>
                <a:spcPts val="7128"/>
              </a:lnSpc>
            </a:pPr>
            <a:r>
              <a:rPr lang="en-US" sz="6600" spc="-263">
                <a:solidFill>
                  <a:srgbClr val="000000"/>
                </a:solidFill>
                <a:latin typeface="Calibri (MS) Bold"/>
              </a:rPr>
              <a:t>Regional Assessments</a:t>
            </a:r>
          </a:p>
        </p:txBody>
      </p:sp>
      <p:sp>
        <p:nvSpPr>
          <p:cNvPr id="3" name="Freeform 3"/>
          <p:cNvSpPr/>
          <p:nvPr/>
        </p:nvSpPr>
        <p:spPr>
          <a:xfrm>
            <a:off x="5371128" y="1715066"/>
            <a:ext cx="6875396" cy="8044147"/>
          </a:xfrm>
          <a:custGeom>
            <a:avLst/>
            <a:gdLst/>
            <a:ahLst/>
            <a:cxnLst/>
            <a:rect l="l" t="t" r="r" b="b"/>
            <a:pathLst>
              <a:path w="6875396" h="8044147">
                <a:moveTo>
                  <a:pt x="0" y="0"/>
                </a:moveTo>
                <a:lnTo>
                  <a:pt x="6875396" y="0"/>
                </a:lnTo>
                <a:lnTo>
                  <a:pt x="6875396" y="8044147"/>
                </a:lnTo>
                <a:lnTo>
                  <a:pt x="0" y="8044147"/>
                </a:lnTo>
                <a:lnTo>
                  <a:pt x="0" y="0"/>
                </a:lnTo>
                <a:close/>
              </a:path>
            </a:pathLst>
          </a:custGeom>
          <a:blipFill>
            <a:blip r:embed="rId3"/>
            <a:stretch>
              <a:fillRect t="-14317" b="-13940"/>
            </a:stretch>
          </a:blipFill>
        </p:spPr>
        <p:txBody>
          <a:bodyPr/>
          <a:lstStyle/>
          <a:p>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1688</Words>
  <Application>Microsoft Office PowerPoint</Application>
  <PresentationFormat>Custom</PresentationFormat>
  <Paragraphs>209</Paragraphs>
  <Slides>19</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Calibri (MS) Italics</vt:lpstr>
      <vt:lpstr>Calibri (MS) Bold</vt:lpstr>
      <vt:lpstr>Arial</vt:lpstr>
      <vt:lpstr>Calibri</vt:lpstr>
      <vt:lpstr>Calibri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YESAA 101 for Public v2</dc:title>
  <cp:lastModifiedBy>Lavina.Mulchandani</cp:lastModifiedBy>
  <cp:revision>3</cp:revision>
  <dcterms:created xsi:type="dcterms:W3CDTF">2006-08-16T00:00:00Z</dcterms:created>
  <dcterms:modified xsi:type="dcterms:W3CDTF">2024-04-08T17:56:21Z</dcterms:modified>
  <dc:identifier>DAFx0-dWG9U</dc:identifier>
</cp:coreProperties>
</file>