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6"/>
  </p:notesMasterIdLst>
  <p:sldIdLst>
    <p:sldId id="256" r:id="rId5"/>
    <p:sldId id="257" r:id="rId6"/>
    <p:sldId id="258" r:id="rId7"/>
    <p:sldId id="259" r:id="rId8"/>
    <p:sldId id="260" r:id="rId9"/>
    <p:sldId id="261" r:id="rId10"/>
    <p:sldId id="262" r:id="rId11"/>
    <p:sldId id="263" r:id="rId12"/>
    <p:sldId id="265" r:id="rId13"/>
    <p:sldId id="266" r:id="rId14"/>
    <p:sldId id="267" r:id="rId15"/>
    <p:sldId id="268" r:id="rId16"/>
    <p:sldId id="305" r:id="rId17"/>
    <p:sldId id="306" r:id="rId18"/>
    <p:sldId id="307"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7" r:id="rId35"/>
  </p:sldIdLst>
  <p:sldSz cx="18288000" cy="10287000"/>
  <p:notesSz cx="6858000" cy="9144000"/>
  <p:embeddedFontLst>
    <p:embeddedFont>
      <p:font typeface="Calibri (MS)" panose="020B0604020202020204" charset="0"/>
      <p:regular r:id="rId37"/>
    </p:embeddedFont>
    <p:embeddedFont>
      <p:font typeface="Calibri (MS) Bold" panose="020B0604020202020204" charset="0"/>
      <p:regular r:id="rId38"/>
    </p:embeddedFont>
    <p:embeddedFont>
      <p:font typeface="Open Sans Bold" panose="020B0604020202020204" charset="0"/>
      <p:regular r:id="rId39"/>
      <p:bold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3D29F5-48E5-457D-B453-22D3BD5CBB1C}" v="3" dt="2024-04-04T15:03:33.2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8" d="100"/>
          <a:sy n="68" d="100"/>
        </p:scale>
        <p:origin x="72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3.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1.fntdata"/><Relationship Id="rId40" Type="http://schemas.openxmlformats.org/officeDocument/2006/relationships/font" Target="fonts/font4.fntdata"/><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2.fntdata"/><Relationship Id="rId20" Type="http://schemas.openxmlformats.org/officeDocument/2006/relationships/slide" Target="slides/slide16.xml"/><Relationship Id="rId4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9A0-4C20-B37B-E866C30F524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9A0-4C20-B37B-E866C30F524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9A0-4C20-B37B-E866C30F524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9A0-4C20-B37B-E866C30F524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9A0-4C20-B37B-E866C30F524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9A0-4C20-B37B-E866C30F524F}"/>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Sheet1!$A$6:$A$11</c:f>
              <c:strCache>
                <c:ptCount val="6"/>
                <c:pt idx="0">
                  <c:v>Dawson City</c:v>
                </c:pt>
                <c:pt idx="1">
                  <c:v>Haines Junction</c:v>
                </c:pt>
                <c:pt idx="2">
                  <c:v>Mayo</c:v>
                </c:pt>
                <c:pt idx="3">
                  <c:v>Teslin</c:v>
                </c:pt>
                <c:pt idx="4">
                  <c:v>Watson Llake</c:v>
                </c:pt>
                <c:pt idx="5">
                  <c:v>Whitehorse</c:v>
                </c:pt>
              </c:strCache>
            </c:strRef>
          </c:cat>
          <c:val>
            <c:numRef>
              <c:f>Sheet1!$B$6:$B$11</c:f>
              <c:numCache>
                <c:formatCode>0.00%</c:formatCode>
                <c:ptCount val="6"/>
                <c:pt idx="0">
                  <c:v>0.3</c:v>
                </c:pt>
                <c:pt idx="1">
                  <c:v>0.17</c:v>
                </c:pt>
                <c:pt idx="2">
                  <c:v>0.21</c:v>
                </c:pt>
                <c:pt idx="3">
                  <c:v>0.06</c:v>
                </c:pt>
                <c:pt idx="4">
                  <c:v>0.09</c:v>
                </c:pt>
                <c:pt idx="5">
                  <c:v>0.17</c:v>
                </c:pt>
              </c:numCache>
            </c:numRef>
          </c:val>
          <c:extLst>
            <c:ext xmlns:c16="http://schemas.microsoft.com/office/drawing/2014/chart" uri="{C3380CC4-5D6E-409C-BE32-E72D297353CC}">
              <c16:uniqueId val="{0000000C-09A0-4C20-B37B-E866C30F524F}"/>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0" i="0" u="none" strike="noStrike" kern="1200" spc="0" baseline="0">
                <a:solidFill>
                  <a:schemeClr val="tx1">
                    <a:lumMod val="65000"/>
                    <a:lumOff val="35000"/>
                  </a:schemeClr>
                </a:solidFill>
                <a:latin typeface="+mn-lt"/>
                <a:ea typeface="+mn-ea"/>
                <a:cs typeface="+mn-cs"/>
              </a:defRPr>
            </a:pPr>
            <a:r>
              <a:rPr lang="en-US" sz="2200" baseline="0" dirty="0"/>
              <a:t>Percentage of Projects Submitted by Sector in 2023</a:t>
            </a:r>
          </a:p>
        </c:rich>
      </c:tx>
      <c:overlay val="0"/>
      <c:spPr>
        <a:noFill/>
        <a:ln>
          <a:noFill/>
        </a:ln>
        <a:effectLst/>
      </c:spPr>
      <c:txPr>
        <a:bodyPr rot="0" spcFirstLastPara="1" vertOverflow="ellipsis" vert="horz" wrap="square" anchor="ctr" anchorCtr="1"/>
        <a:lstStyle/>
        <a:p>
          <a:pPr>
            <a:defRPr sz="2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'Sec2023'!$B$1</c:f>
              <c:strCache>
                <c:ptCount val="1"/>
                <c:pt idx="0">
                  <c:v>Total Projects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3B4-4E97-B48D-0D66ED729D9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3B4-4E97-B48D-0D66ED729D9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3B4-4E97-B48D-0D66ED729D9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3B4-4E97-B48D-0D66ED729D9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3B4-4E97-B48D-0D66ED729D9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3B4-4E97-B48D-0D66ED729D9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43B4-4E97-B48D-0D66ED729D97}"/>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43B4-4E97-B48D-0D66ED729D97}"/>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43B4-4E97-B48D-0D66ED729D97}"/>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43B4-4E97-B48D-0D66ED729D97}"/>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43B4-4E97-B48D-0D66ED729D97}"/>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43B4-4E97-B48D-0D66ED729D97}"/>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43B4-4E97-B48D-0D66ED729D97}"/>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'Sec2023'!$A$2:$A$14</c:f>
              <c:strCache>
                <c:ptCount val="13"/>
                <c:pt idx="0">
                  <c:v>Mining - Placer</c:v>
                </c:pt>
                <c:pt idx="1">
                  <c:v>Waste Management - Solid Waste</c:v>
                </c:pt>
                <c:pt idx="2">
                  <c:v>Recreation and Tourism</c:v>
                </c:pt>
                <c:pt idx="3">
                  <c:v>Mining - Quartz</c:v>
                </c:pt>
                <c:pt idx="4">
                  <c:v>Residential, Commercial, and Industrial Land Development</c:v>
                </c:pt>
                <c:pt idx="5">
                  <c:v>Transportation - Roads, Access Roads and Trails</c:v>
                </c:pt>
                <c:pt idx="6">
                  <c:v>Agriculture and Aquaculture</c:v>
                </c:pt>
                <c:pt idx="7">
                  <c:v>Other (5 Sectors Combined)</c:v>
                </c:pt>
                <c:pt idx="8">
                  <c:v>Energy - Power Generation</c:v>
                </c:pt>
                <c:pt idx="9">
                  <c:v>Scientific Research/Wildlife Management</c:v>
                </c:pt>
                <c:pt idx="10">
                  <c:v>Forestry</c:v>
                </c:pt>
                <c:pt idx="11">
                  <c:v>Mining - Other (Coal, Aggregate etc.)</c:v>
                </c:pt>
                <c:pt idx="12">
                  <c:v>Utilities - Water and Wastewater</c:v>
                </c:pt>
              </c:strCache>
            </c:strRef>
          </c:cat>
          <c:val>
            <c:numRef>
              <c:f>'Sec2023'!$B$2:$B$14</c:f>
              <c:numCache>
                <c:formatCode>General</c:formatCode>
                <c:ptCount val="13"/>
                <c:pt idx="0">
                  <c:v>52</c:v>
                </c:pt>
                <c:pt idx="1">
                  <c:v>17</c:v>
                </c:pt>
                <c:pt idx="2">
                  <c:v>15</c:v>
                </c:pt>
                <c:pt idx="3">
                  <c:v>12</c:v>
                </c:pt>
                <c:pt idx="4">
                  <c:v>12</c:v>
                </c:pt>
                <c:pt idx="5">
                  <c:v>11</c:v>
                </c:pt>
                <c:pt idx="6">
                  <c:v>10</c:v>
                </c:pt>
                <c:pt idx="7">
                  <c:v>10</c:v>
                </c:pt>
                <c:pt idx="8">
                  <c:v>7</c:v>
                </c:pt>
                <c:pt idx="9">
                  <c:v>5</c:v>
                </c:pt>
                <c:pt idx="10">
                  <c:v>4</c:v>
                </c:pt>
                <c:pt idx="11">
                  <c:v>4</c:v>
                </c:pt>
                <c:pt idx="12">
                  <c:v>4</c:v>
                </c:pt>
              </c:numCache>
            </c:numRef>
          </c:val>
          <c:extLst>
            <c:ext xmlns:c16="http://schemas.microsoft.com/office/drawing/2014/chart" uri="{C3380CC4-5D6E-409C-BE32-E72D297353CC}">
              <c16:uniqueId val="{0000001A-43B4-4E97-B48D-0D66ED729D97}"/>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659772380773078"/>
          <c:y val="7.8565864689744996E-2"/>
          <c:w val="0.32277100383549101"/>
          <c:h val="0.92143413531025498"/>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i="0" baseline="0" dirty="0"/>
              <a:t>Assessment </a:t>
            </a:r>
            <a:r>
              <a:rPr lang="en-US" sz="2000" b="1" i="0" baseline="0" dirty="0"/>
              <a:t>Outcome</a:t>
            </a:r>
            <a:r>
              <a:rPr lang="en-US" sz="1800" b="1" i="0" baseline="0" dirty="0"/>
              <a:t> - Recommendation (2023 - 146 Projects)</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B13-44AD-AE6F-AA918FE8DA2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B13-44AD-AE6F-AA918FE8DA2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B13-44AD-AE6F-AA918FE8DA2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B13-44AD-AE6F-AA918FE8DA2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B13-44AD-AE6F-AA918FE8DA2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B13-44AD-AE6F-AA918FE8DA22}"/>
              </c:ext>
            </c:extLst>
          </c:dPt>
          <c:dLbls>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bg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Sheet1!$A$6:$A$11</c:f>
              <c:strCache>
                <c:ptCount val="3"/>
                <c:pt idx="0">
                  <c:v>  56.1 (a) Proceed</c:v>
                </c:pt>
                <c:pt idx="1">
                  <c:v>56.1(b) Proceed with Terms and Conditions</c:v>
                </c:pt>
                <c:pt idx="2">
                  <c:v>56.1(c)  Do not Proceed</c:v>
                </c:pt>
              </c:strCache>
            </c:strRef>
          </c:cat>
          <c:val>
            <c:numRef>
              <c:f>Sheet1!$B$6:$B$11</c:f>
              <c:numCache>
                <c:formatCode>0.00%</c:formatCode>
                <c:ptCount val="6"/>
                <c:pt idx="0">
                  <c:v>0.27</c:v>
                </c:pt>
                <c:pt idx="1">
                  <c:v>0.7</c:v>
                </c:pt>
                <c:pt idx="2">
                  <c:v>2.1700000000000001E-2</c:v>
                </c:pt>
              </c:numCache>
            </c:numRef>
          </c:val>
          <c:extLst>
            <c:ext xmlns:c16="http://schemas.microsoft.com/office/drawing/2014/chart" uri="{C3380CC4-5D6E-409C-BE32-E72D297353CC}">
              <c16:uniqueId val="{0000000C-4B13-44AD-AE6F-AA918FE8DA22}"/>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legendEntry>
        <c:idx val="3"/>
        <c:delete val="1"/>
      </c:legendEntry>
      <c:legendEntry>
        <c:idx val="4"/>
        <c:delete val="1"/>
      </c:legendEntry>
      <c:legendEntry>
        <c:idx val="5"/>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04.08.2025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100" kern="100" dirty="0">
                <a:effectLst/>
                <a:latin typeface="Arial" panose="020B0604020202020204" pitchFamily="34" charset="0"/>
                <a:ea typeface="Times New Roman" panose="02020603050405020304" pitchFamily="18" charset="0"/>
                <a:cs typeface="Times New Roman" panose="02020603050405020304" pitchFamily="18" charset="0"/>
              </a:rPr>
              <a:t>Decision by Decision Body 2023</a:t>
            </a:r>
          </a:p>
          <a:p>
            <a:pPr marL="1143000" marR="0" lvl="2" indent="-228600">
              <a:lnSpc>
                <a:spcPct val="115000"/>
              </a:lnSpc>
              <a:spcBef>
                <a:spcPts val="0"/>
              </a:spcBef>
              <a:spcAft>
                <a:spcPts val="1000"/>
              </a:spcAft>
              <a:buFont typeface="Arial" panose="020B0604020202020204" pitchFamily="34" charset="0"/>
              <a:buChar char="•"/>
              <a:tabLst>
                <a:tab pos="1371600" algn="l"/>
              </a:tabLst>
            </a:pPr>
            <a:r>
              <a:rPr lang="en-US" sz="1100" kern="100" dirty="0">
                <a:effectLst/>
                <a:latin typeface="Arial" panose="020B0604020202020204" pitchFamily="34" charset="0"/>
                <a:ea typeface="Times New Roman" panose="02020603050405020304" pitchFamily="18" charset="0"/>
                <a:cs typeface="Times New Roman" panose="02020603050405020304" pitchFamily="18" charset="0"/>
              </a:rPr>
              <a:t>Accepted Recommendation – 49% </a:t>
            </a:r>
          </a:p>
          <a:p>
            <a:pPr marL="1143000" marR="0" lvl="2" indent="-228600">
              <a:lnSpc>
                <a:spcPct val="115000"/>
              </a:lnSpc>
              <a:spcBef>
                <a:spcPts val="0"/>
              </a:spcBef>
              <a:spcAft>
                <a:spcPts val="1000"/>
              </a:spcAft>
              <a:buFont typeface="Arial" panose="020B0604020202020204" pitchFamily="34" charset="0"/>
              <a:buChar char="•"/>
              <a:tabLst>
                <a:tab pos="1371600" algn="l"/>
              </a:tabLst>
            </a:pPr>
            <a:r>
              <a:rPr lang="en-US" sz="1100" kern="100" dirty="0">
                <a:effectLst/>
                <a:latin typeface="Arial" panose="020B0604020202020204" pitchFamily="34" charset="0"/>
                <a:ea typeface="Times New Roman" panose="02020603050405020304" pitchFamily="18" charset="0"/>
                <a:cs typeface="Times New Roman" panose="02020603050405020304" pitchFamily="18" charset="0"/>
              </a:rPr>
              <a:t>Varied Recommendation – 51% </a:t>
            </a:r>
          </a:p>
          <a:p>
            <a:pPr marL="1143000" marR="0" lvl="2" indent="-228600">
              <a:lnSpc>
                <a:spcPct val="115000"/>
              </a:lnSpc>
              <a:spcBef>
                <a:spcPts val="0"/>
              </a:spcBef>
              <a:spcAft>
                <a:spcPts val="1000"/>
              </a:spcAft>
              <a:buFont typeface="Arial" panose="020B0604020202020204" pitchFamily="34" charset="0"/>
              <a:buChar char="•"/>
              <a:tabLst>
                <a:tab pos="1371600" algn="l"/>
              </a:tabLst>
            </a:pPr>
            <a:r>
              <a:rPr lang="en-US" sz="1100" kern="100" dirty="0">
                <a:effectLst/>
                <a:latin typeface="Arial" panose="020B0604020202020204" pitchFamily="34" charset="0"/>
                <a:ea typeface="Times New Roman" panose="02020603050405020304" pitchFamily="18" charset="0"/>
                <a:cs typeface="Times New Roman" panose="02020603050405020304" pitchFamily="18" charset="0"/>
              </a:rPr>
              <a:t>Rejected Recommendation – 0%</a:t>
            </a: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39127274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endParaRPr lang="en-US"/>
          </a:p>
          <a:p>
            <a:r>
              <a:rPr lang="en-US"/>
              <a:t>16</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endParaRPr lang="en-US"/>
          </a:p>
          <a:p>
            <a:r>
              <a:rPr lang="en-US"/>
              <a:t>17</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endParaRPr lang="en-US"/>
          </a:p>
          <a:p>
            <a:r>
              <a:rPr lang="en-US"/>
              <a:t>23</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04/Aug/25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04/Aug/25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04/Aug/25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04/Aug/25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04/Aug/25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04/Aug/25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04/Aug/25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04/Aug/25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04/Aug/25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04/Aug/25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04/Aug/25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04/Aug/25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cyfn.ca/agreements/umbrella-final-agreement/"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laws-lois.justice.gc.ca/eng/acts/y-2.2/index.html"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2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3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www.yesab.ca/" TargetMode="External"/><Relationship Id="rId7"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10" Type="http://schemas.openxmlformats.org/officeDocument/2006/relationships/image" Target="../media/image28.jpeg"/><Relationship Id="rId4" Type="http://schemas.openxmlformats.org/officeDocument/2006/relationships/hyperlink" Target="http://www.yesabregistry.ca/" TargetMode="External"/><Relationship Id="rId9" Type="http://schemas.openxmlformats.org/officeDocument/2006/relationships/image" Target="../media/image27.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01279" y="2470080"/>
            <a:ext cx="5941437" cy="1233799"/>
          </a:xfrm>
          <a:prstGeom prst="rect">
            <a:avLst/>
          </a:prstGeom>
        </p:spPr>
        <p:txBody>
          <a:bodyPr lIns="0" tIns="0" rIns="0" bIns="0" rtlCol="0" anchor="t">
            <a:spAutoFit/>
          </a:bodyPr>
          <a:lstStyle/>
          <a:p>
            <a:pPr algn="ctr">
              <a:lnSpc>
                <a:spcPts val="10368"/>
              </a:lnSpc>
            </a:pPr>
            <a:r>
              <a:rPr lang="en-US" sz="8000" b="1" spc="-382" dirty="0">
                <a:solidFill>
                  <a:srgbClr val="000000"/>
                </a:solidFill>
                <a:latin typeface="Calibri (MS) Bold"/>
              </a:rPr>
              <a:t>YESAB – 101 </a:t>
            </a:r>
          </a:p>
        </p:txBody>
      </p:sp>
      <p:sp>
        <p:nvSpPr>
          <p:cNvPr id="3" name="TextBox 3"/>
          <p:cNvSpPr txBox="1"/>
          <p:nvPr/>
        </p:nvSpPr>
        <p:spPr>
          <a:xfrm>
            <a:off x="1121542" y="4533138"/>
            <a:ext cx="3821214" cy="610362"/>
          </a:xfrm>
          <a:prstGeom prst="rect">
            <a:avLst/>
          </a:prstGeom>
        </p:spPr>
        <p:txBody>
          <a:bodyPr lIns="0" tIns="0" rIns="0" bIns="0" rtlCol="0" anchor="t">
            <a:spAutoFit/>
          </a:bodyPr>
          <a:lstStyle/>
          <a:p>
            <a:pPr>
              <a:lnSpc>
                <a:spcPts val="4103"/>
              </a:lnSpc>
            </a:pPr>
            <a:r>
              <a:rPr lang="en-US" sz="3799" spc="-151">
                <a:solidFill>
                  <a:srgbClr val="000000"/>
                </a:solidFill>
                <a:latin typeface="Calibri (MS)"/>
              </a:rPr>
              <a:t>For Public</a:t>
            </a:r>
          </a:p>
        </p:txBody>
      </p:sp>
      <p:grpSp>
        <p:nvGrpSpPr>
          <p:cNvPr id="4" name="Group 4"/>
          <p:cNvGrpSpPr/>
          <p:nvPr/>
        </p:nvGrpSpPr>
        <p:grpSpPr>
          <a:xfrm>
            <a:off x="6970137" y="1741701"/>
            <a:ext cx="13322189" cy="8705202"/>
            <a:chOff x="0" y="0"/>
            <a:chExt cx="17762919" cy="11606936"/>
          </a:xfrm>
        </p:grpSpPr>
        <p:grpSp>
          <p:nvGrpSpPr>
            <p:cNvPr id="5" name="Group 5"/>
            <p:cNvGrpSpPr>
              <a:grpSpLocks noChangeAspect="1"/>
            </p:cNvGrpSpPr>
            <p:nvPr/>
          </p:nvGrpSpPr>
          <p:grpSpPr>
            <a:xfrm>
              <a:off x="5157613" y="0"/>
              <a:ext cx="6528323" cy="5653233"/>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3"/>
                <a:stretch>
                  <a:fillRect l="-940" r="-31857"/>
                </a:stretch>
              </a:blipFill>
            </p:spPr>
            <p:txBody>
              <a:bodyPr/>
              <a:lstStyle/>
              <a:p>
                <a:endParaRPr lang="en-US"/>
              </a:p>
            </p:txBody>
          </p:sp>
        </p:grpSp>
        <p:grpSp>
          <p:nvGrpSpPr>
            <p:cNvPr id="7" name="Group 7"/>
            <p:cNvGrpSpPr>
              <a:grpSpLocks noChangeAspect="1"/>
            </p:cNvGrpSpPr>
            <p:nvPr/>
          </p:nvGrpSpPr>
          <p:grpSpPr>
            <a:xfrm>
              <a:off x="0" y="2960880"/>
              <a:ext cx="6528323" cy="5653233"/>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4"/>
                <a:stretch>
                  <a:fillRect l="-13556" r="-13556"/>
                </a:stretch>
              </a:blipFill>
            </p:spPr>
            <p:txBody>
              <a:bodyPr/>
              <a:lstStyle/>
              <a:p>
                <a:endParaRPr lang="en-US"/>
              </a:p>
            </p:txBody>
          </p:sp>
        </p:grpSp>
        <p:grpSp>
          <p:nvGrpSpPr>
            <p:cNvPr id="9" name="Group 9"/>
            <p:cNvGrpSpPr>
              <a:grpSpLocks noChangeAspect="1"/>
            </p:cNvGrpSpPr>
            <p:nvPr/>
          </p:nvGrpSpPr>
          <p:grpSpPr>
            <a:xfrm>
              <a:off x="5157613" y="5953702"/>
              <a:ext cx="6528323" cy="5653233"/>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5"/>
                <a:stretch>
                  <a:fillRect l="-14946" r="-14946"/>
                </a:stretch>
              </a:blipFill>
            </p:spPr>
            <p:txBody>
              <a:bodyPr/>
              <a:lstStyle/>
              <a:p>
                <a:endParaRPr lang="en-US"/>
              </a:p>
            </p:txBody>
          </p:sp>
        </p:grpSp>
        <p:grpSp>
          <p:nvGrpSpPr>
            <p:cNvPr id="11" name="Group 11"/>
            <p:cNvGrpSpPr>
              <a:grpSpLocks noChangeAspect="1"/>
            </p:cNvGrpSpPr>
            <p:nvPr/>
          </p:nvGrpSpPr>
          <p:grpSpPr>
            <a:xfrm>
              <a:off x="10328089" y="2588884"/>
              <a:ext cx="7434831" cy="6438228"/>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sp>
        <p:nvSpPr>
          <p:cNvPr id="13" name="Freeform 13"/>
          <p:cNvSpPr/>
          <p:nvPr/>
        </p:nvSpPr>
        <p:spPr>
          <a:xfrm>
            <a:off x="0" y="9258300"/>
            <a:ext cx="3261145" cy="921628"/>
          </a:xfrm>
          <a:custGeom>
            <a:avLst/>
            <a:gdLst/>
            <a:ahLst/>
            <a:cxnLst/>
            <a:rect l="l" t="t" r="r" b="b"/>
            <a:pathLst>
              <a:path w="3261145" h="921628">
                <a:moveTo>
                  <a:pt x="0" y="0"/>
                </a:moveTo>
                <a:lnTo>
                  <a:pt x="3261145" y="0"/>
                </a:lnTo>
                <a:lnTo>
                  <a:pt x="3261145" y="921628"/>
                </a:lnTo>
                <a:lnTo>
                  <a:pt x="0" y="921628"/>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01857" y="273882"/>
            <a:ext cx="13533120" cy="910506"/>
          </a:xfrm>
          <a:prstGeom prst="rect">
            <a:avLst/>
          </a:prstGeom>
        </p:spPr>
        <p:txBody>
          <a:bodyPr lIns="0" tIns="0" rIns="0" bIns="0" rtlCol="0" anchor="t">
            <a:spAutoFit/>
          </a:bodyPr>
          <a:lstStyle/>
          <a:p>
            <a:pPr algn="ctr">
              <a:lnSpc>
                <a:spcPts val="7128"/>
              </a:lnSpc>
            </a:pPr>
            <a:r>
              <a:rPr lang="en-US" sz="6600" spc="-263" dirty="0">
                <a:solidFill>
                  <a:srgbClr val="000000"/>
                </a:solidFill>
                <a:latin typeface="Calibri (MS) Bold"/>
              </a:rPr>
              <a:t>Where Does YESAB Fit? </a:t>
            </a:r>
          </a:p>
        </p:txBody>
      </p:sp>
      <p:grpSp>
        <p:nvGrpSpPr>
          <p:cNvPr id="3" name="Group 3"/>
          <p:cNvGrpSpPr/>
          <p:nvPr/>
        </p:nvGrpSpPr>
        <p:grpSpPr>
          <a:xfrm rot="5400000">
            <a:off x="3809509" y="2973785"/>
            <a:ext cx="1055531" cy="1197728"/>
            <a:chOff x="0" y="0"/>
            <a:chExt cx="1407374" cy="1596970"/>
          </a:xfrm>
        </p:grpSpPr>
        <p:sp>
          <p:nvSpPr>
            <p:cNvPr id="4" name="Freeform 4"/>
            <p:cNvSpPr/>
            <p:nvPr/>
          </p:nvSpPr>
          <p:spPr>
            <a:xfrm>
              <a:off x="19050" y="19050"/>
              <a:ext cx="1369187" cy="1558798"/>
            </a:xfrm>
            <a:custGeom>
              <a:avLst/>
              <a:gdLst/>
              <a:ahLst/>
              <a:cxnLst/>
              <a:rect l="l" t="t" r="r" b="b"/>
              <a:pathLst>
                <a:path w="1369187" h="1558798">
                  <a:moveTo>
                    <a:pt x="0" y="1107694"/>
                  </a:moveTo>
                  <a:lnTo>
                    <a:pt x="802132" y="1107694"/>
                  </a:lnTo>
                  <a:lnTo>
                    <a:pt x="802132" y="491490"/>
                  </a:lnTo>
                  <a:lnTo>
                    <a:pt x="684657" y="491490"/>
                  </a:lnTo>
                  <a:lnTo>
                    <a:pt x="1026922" y="0"/>
                  </a:lnTo>
                  <a:lnTo>
                    <a:pt x="1369187" y="491490"/>
                  </a:lnTo>
                  <a:lnTo>
                    <a:pt x="1251712" y="491490"/>
                  </a:lnTo>
                  <a:lnTo>
                    <a:pt x="1251712" y="1558798"/>
                  </a:lnTo>
                  <a:lnTo>
                    <a:pt x="0" y="1558798"/>
                  </a:lnTo>
                  <a:close/>
                </a:path>
              </a:pathLst>
            </a:custGeom>
            <a:solidFill>
              <a:srgbClr val="CCCCCC"/>
            </a:solidFill>
          </p:spPr>
          <p:txBody>
            <a:bodyPr/>
            <a:lstStyle/>
            <a:p>
              <a:endParaRPr lang="en-US"/>
            </a:p>
          </p:txBody>
        </p:sp>
        <p:sp>
          <p:nvSpPr>
            <p:cNvPr id="5" name="Freeform 5"/>
            <p:cNvSpPr/>
            <p:nvPr/>
          </p:nvSpPr>
          <p:spPr>
            <a:xfrm>
              <a:off x="0" y="0"/>
              <a:ext cx="1408430" cy="1596898"/>
            </a:xfrm>
            <a:custGeom>
              <a:avLst/>
              <a:gdLst/>
              <a:ahLst/>
              <a:cxnLst/>
              <a:rect l="l" t="t" r="r" b="b"/>
              <a:pathLst>
                <a:path w="1408430" h="1596898">
                  <a:moveTo>
                    <a:pt x="19050" y="1107694"/>
                  </a:moveTo>
                  <a:lnTo>
                    <a:pt x="821182" y="1107694"/>
                  </a:lnTo>
                  <a:lnTo>
                    <a:pt x="821182" y="1126744"/>
                  </a:lnTo>
                  <a:lnTo>
                    <a:pt x="802132" y="1126744"/>
                  </a:lnTo>
                  <a:lnTo>
                    <a:pt x="802132" y="510540"/>
                  </a:lnTo>
                  <a:lnTo>
                    <a:pt x="821182" y="510540"/>
                  </a:lnTo>
                  <a:lnTo>
                    <a:pt x="821182" y="529590"/>
                  </a:lnTo>
                  <a:lnTo>
                    <a:pt x="703707" y="529590"/>
                  </a:lnTo>
                  <a:cubicBezTo>
                    <a:pt x="696595" y="529590"/>
                    <a:pt x="690118" y="525653"/>
                    <a:pt x="686816" y="519303"/>
                  </a:cubicBezTo>
                  <a:cubicBezTo>
                    <a:pt x="683514" y="512953"/>
                    <a:pt x="684022" y="505460"/>
                    <a:pt x="688086" y="499618"/>
                  </a:cubicBezTo>
                  <a:lnTo>
                    <a:pt x="1030351" y="8128"/>
                  </a:lnTo>
                  <a:cubicBezTo>
                    <a:pt x="1033907" y="3048"/>
                    <a:pt x="1039749" y="0"/>
                    <a:pt x="1045972" y="0"/>
                  </a:cubicBezTo>
                  <a:cubicBezTo>
                    <a:pt x="1052195" y="0"/>
                    <a:pt x="1058037" y="3048"/>
                    <a:pt x="1061593" y="8128"/>
                  </a:cubicBezTo>
                  <a:lnTo>
                    <a:pt x="1403858" y="499618"/>
                  </a:lnTo>
                  <a:cubicBezTo>
                    <a:pt x="1407922" y="505460"/>
                    <a:pt x="1408430" y="513080"/>
                    <a:pt x="1405128" y="519303"/>
                  </a:cubicBezTo>
                  <a:cubicBezTo>
                    <a:pt x="1401826" y="525526"/>
                    <a:pt x="1395349" y="529590"/>
                    <a:pt x="1388237" y="529590"/>
                  </a:cubicBezTo>
                  <a:lnTo>
                    <a:pt x="1270762" y="529590"/>
                  </a:lnTo>
                  <a:lnTo>
                    <a:pt x="1270762" y="510540"/>
                  </a:lnTo>
                  <a:lnTo>
                    <a:pt x="1289812" y="510540"/>
                  </a:lnTo>
                  <a:lnTo>
                    <a:pt x="1289812" y="1577848"/>
                  </a:lnTo>
                  <a:cubicBezTo>
                    <a:pt x="1289812" y="1588389"/>
                    <a:pt x="1281303" y="1596898"/>
                    <a:pt x="1270762" y="1596898"/>
                  </a:cubicBezTo>
                  <a:lnTo>
                    <a:pt x="19050" y="1596898"/>
                  </a:lnTo>
                  <a:cubicBezTo>
                    <a:pt x="8509" y="1596898"/>
                    <a:pt x="0" y="1588389"/>
                    <a:pt x="0" y="1577848"/>
                  </a:cubicBezTo>
                  <a:lnTo>
                    <a:pt x="0" y="1126744"/>
                  </a:lnTo>
                  <a:cubicBezTo>
                    <a:pt x="0" y="1116203"/>
                    <a:pt x="8509" y="1107694"/>
                    <a:pt x="19050" y="1107694"/>
                  </a:cubicBezTo>
                  <a:moveTo>
                    <a:pt x="19050" y="1145794"/>
                  </a:moveTo>
                  <a:lnTo>
                    <a:pt x="19050" y="1126744"/>
                  </a:lnTo>
                  <a:lnTo>
                    <a:pt x="38100" y="1126744"/>
                  </a:lnTo>
                  <a:lnTo>
                    <a:pt x="38100" y="1577848"/>
                  </a:lnTo>
                  <a:lnTo>
                    <a:pt x="19050" y="1577848"/>
                  </a:lnTo>
                  <a:lnTo>
                    <a:pt x="19050" y="1558798"/>
                  </a:lnTo>
                  <a:lnTo>
                    <a:pt x="1270889" y="1558798"/>
                  </a:lnTo>
                  <a:lnTo>
                    <a:pt x="1270889" y="1577848"/>
                  </a:lnTo>
                  <a:lnTo>
                    <a:pt x="1251839" y="1577848"/>
                  </a:lnTo>
                  <a:lnTo>
                    <a:pt x="1251839" y="510540"/>
                  </a:lnTo>
                  <a:cubicBezTo>
                    <a:pt x="1251839" y="499999"/>
                    <a:pt x="1260348" y="491490"/>
                    <a:pt x="1270889" y="491490"/>
                  </a:cubicBezTo>
                  <a:lnTo>
                    <a:pt x="1388364" y="491490"/>
                  </a:lnTo>
                  <a:lnTo>
                    <a:pt x="1388364" y="510540"/>
                  </a:lnTo>
                  <a:lnTo>
                    <a:pt x="1372743" y="521462"/>
                  </a:lnTo>
                  <a:lnTo>
                    <a:pt x="1030351" y="29972"/>
                  </a:lnTo>
                  <a:lnTo>
                    <a:pt x="1045972" y="19050"/>
                  </a:lnTo>
                  <a:lnTo>
                    <a:pt x="1061593" y="29972"/>
                  </a:lnTo>
                  <a:lnTo>
                    <a:pt x="719328" y="521462"/>
                  </a:lnTo>
                  <a:lnTo>
                    <a:pt x="703707" y="510540"/>
                  </a:lnTo>
                  <a:lnTo>
                    <a:pt x="703707" y="491490"/>
                  </a:lnTo>
                  <a:lnTo>
                    <a:pt x="821182" y="491490"/>
                  </a:lnTo>
                  <a:cubicBezTo>
                    <a:pt x="831723" y="491490"/>
                    <a:pt x="840232" y="499999"/>
                    <a:pt x="840232" y="510540"/>
                  </a:cubicBezTo>
                  <a:lnTo>
                    <a:pt x="840232" y="1126744"/>
                  </a:lnTo>
                  <a:cubicBezTo>
                    <a:pt x="840232" y="1137285"/>
                    <a:pt x="831723" y="1145794"/>
                    <a:pt x="821182" y="1145794"/>
                  </a:cubicBezTo>
                  <a:lnTo>
                    <a:pt x="19050" y="1145794"/>
                  </a:lnTo>
                  <a:close/>
                </a:path>
              </a:pathLst>
            </a:custGeom>
            <a:solidFill>
              <a:srgbClr val="CCCCCC"/>
            </a:solidFill>
          </p:spPr>
          <p:txBody>
            <a:bodyPr/>
            <a:lstStyle/>
            <a:p>
              <a:endParaRPr lang="en-US"/>
            </a:p>
          </p:txBody>
        </p:sp>
      </p:grpSp>
      <p:grpSp>
        <p:nvGrpSpPr>
          <p:cNvPr id="6" name="Group 6"/>
          <p:cNvGrpSpPr/>
          <p:nvPr/>
        </p:nvGrpSpPr>
        <p:grpSpPr>
          <a:xfrm>
            <a:off x="3088756" y="1972518"/>
            <a:ext cx="2620720" cy="1036863"/>
            <a:chOff x="0" y="0"/>
            <a:chExt cx="3494294" cy="1382484"/>
          </a:xfrm>
        </p:grpSpPr>
        <p:sp>
          <p:nvSpPr>
            <p:cNvPr id="7" name="Freeform 7"/>
            <p:cNvSpPr/>
            <p:nvPr/>
          </p:nvSpPr>
          <p:spPr>
            <a:xfrm>
              <a:off x="19050" y="19050"/>
              <a:ext cx="3456178" cy="1344422"/>
            </a:xfrm>
            <a:custGeom>
              <a:avLst/>
              <a:gdLst/>
              <a:ahLst/>
              <a:cxnLst/>
              <a:rect l="l" t="t" r="r" b="b"/>
              <a:pathLst>
                <a:path w="3456178" h="1344422">
                  <a:moveTo>
                    <a:pt x="0" y="224155"/>
                  </a:moveTo>
                  <a:cubicBezTo>
                    <a:pt x="0" y="100330"/>
                    <a:pt x="102108" y="0"/>
                    <a:pt x="227965" y="0"/>
                  </a:cubicBezTo>
                  <a:lnTo>
                    <a:pt x="3228213" y="0"/>
                  </a:lnTo>
                  <a:cubicBezTo>
                    <a:pt x="3354070" y="0"/>
                    <a:pt x="3456178" y="100330"/>
                    <a:pt x="3456178" y="224155"/>
                  </a:cubicBezTo>
                  <a:lnTo>
                    <a:pt x="3456178" y="1120267"/>
                  </a:lnTo>
                  <a:cubicBezTo>
                    <a:pt x="3456178" y="1244092"/>
                    <a:pt x="3354070" y="1344422"/>
                    <a:pt x="3228213" y="1344422"/>
                  </a:cubicBezTo>
                  <a:lnTo>
                    <a:pt x="227965" y="1344422"/>
                  </a:lnTo>
                  <a:cubicBezTo>
                    <a:pt x="102108" y="1344422"/>
                    <a:pt x="0" y="1244092"/>
                    <a:pt x="0" y="1120267"/>
                  </a:cubicBezTo>
                  <a:close/>
                </a:path>
              </a:pathLst>
            </a:custGeom>
            <a:solidFill>
              <a:srgbClr val="CCCCCC"/>
            </a:solidFill>
          </p:spPr>
          <p:txBody>
            <a:bodyPr/>
            <a:lstStyle/>
            <a:p>
              <a:endParaRPr lang="en-US"/>
            </a:p>
          </p:txBody>
        </p:sp>
        <p:sp>
          <p:nvSpPr>
            <p:cNvPr id="8" name="Freeform 8"/>
            <p:cNvSpPr/>
            <p:nvPr/>
          </p:nvSpPr>
          <p:spPr>
            <a:xfrm>
              <a:off x="0" y="0"/>
              <a:ext cx="3494278" cy="1382522"/>
            </a:xfrm>
            <a:custGeom>
              <a:avLst/>
              <a:gdLst/>
              <a:ahLst/>
              <a:cxnLst/>
              <a:rect l="l" t="t" r="r" b="b"/>
              <a:pathLst>
                <a:path w="3494278" h="1382522">
                  <a:moveTo>
                    <a:pt x="0" y="243205"/>
                  </a:moveTo>
                  <a:cubicBezTo>
                    <a:pt x="0" y="108585"/>
                    <a:pt x="110871" y="0"/>
                    <a:pt x="247015" y="0"/>
                  </a:cubicBezTo>
                  <a:lnTo>
                    <a:pt x="3247263" y="0"/>
                  </a:lnTo>
                  <a:lnTo>
                    <a:pt x="3247263" y="19050"/>
                  </a:lnTo>
                  <a:lnTo>
                    <a:pt x="3247263" y="0"/>
                  </a:lnTo>
                  <a:cubicBezTo>
                    <a:pt x="3383407" y="0"/>
                    <a:pt x="3494278" y="108585"/>
                    <a:pt x="3494278" y="243205"/>
                  </a:cubicBezTo>
                  <a:lnTo>
                    <a:pt x="3475228" y="243205"/>
                  </a:lnTo>
                  <a:lnTo>
                    <a:pt x="3494278" y="243205"/>
                  </a:lnTo>
                  <a:lnTo>
                    <a:pt x="3494278" y="1139317"/>
                  </a:lnTo>
                  <a:lnTo>
                    <a:pt x="3475228" y="1139317"/>
                  </a:lnTo>
                  <a:lnTo>
                    <a:pt x="3494278" y="1139317"/>
                  </a:lnTo>
                  <a:cubicBezTo>
                    <a:pt x="3494278" y="1273937"/>
                    <a:pt x="3383407" y="1382522"/>
                    <a:pt x="3247263" y="1382522"/>
                  </a:cubicBezTo>
                  <a:lnTo>
                    <a:pt x="3247263" y="1363472"/>
                  </a:lnTo>
                  <a:lnTo>
                    <a:pt x="3247263" y="1382522"/>
                  </a:lnTo>
                  <a:lnTo>
                    <a:pt x="247015" y="1382522"/>
                  </a:lnTo>
                  <a:lnTo>
                    <a:pt x="247015" y="1363472"/>
                  </a:lnTo>
                  <a:lnTo>
                    <a:pt x="247015" y="1382522"/>
                  </a:lnTo>
                  <a:cubicBezTo>
                    <a:pt x="110871" y="1382522"/>
                    <a:pt x="0" y="1273937"/>
                    <a:pt x="0" y="1139317"/>
                  </a:cubicBezTo>
                  <a:lnTo>
                    <a:pt x="0" y="243205"/>
                  </a:lnTo>
                  <a:lnTo>
                    <a:pt x="19050" y="243205"/>
                  </a:lnTo>
                  <a:lnTo>
                    <a:pt x="0" y="243205"/>
                  </a:lnTo>
                  <a:moveTo>
                    <a:pt x="38100" y="243205"/>
                  </a:moveTo>
                  <a:lnTo>
                    <a:pt x="38100" y="1139317"/>
                  </a:lnTo>
                  <a:lnTo>
                    <a:pt x="19050" y="1139317"/>
                  </a:lnTo>
                  <a:lnTo>
                    <a:pt x="38100" y="1139317"/>
                  </a:lnTo>
                  <a:cubicBezTo>
                    <a:pt x="38100" y="1252220"/>
                    <a:pt x="131318" y="1344422"/>
                    <a:pt x="247015" y="1344422"/>
                  </a:cubicBezTo>
                  <a:lnTo>
                    <a:pt x="3247263" y="1344422"/>
                  </a:lnTo>
                  <a:cubicBezTo>
                    <a:pt x="3362960" y="1344422"/>
                    <a:pt x="3456178" y="1252347"/>
                    <a:pt x="3456178" y="1139317"/>
                  </a:cubicBezTo>
                  <a:lnTo>
                    <a:pt x="3456178" y="243205"/>
                  </a:lnTo>
                  <a:cubicBezTo>
                    <a:pt x="3456178" y="130175"/>
                    <a:pt x="3362960" y="38100"/>
                    <a:pt x="3247263" y="38100"/>
                  </a:cubicBezTo>
                  <a:lnTo>
                    <a:pt x="247015" y="38100"/>
                  </a:lnTo>
                  <a:lnTo>
                    <a:pt x="247015" y="19050"/>
                  </a:lnTo>
                  <a:lnTo>
                    <a:pt x="247015" y="38100"/>
                  </a:lnTo>
                  <a:cubicBezTo>
                    <a:pt x="131318" y="38100"/>
                    <a:pt x="38100" y="130175"/>
                    <a:pt x="38100" y="243205"/>
                  </a:cubicBezTo>
                  <a:close/>
                </a:path>
              </a:pathLst>
            </a:custGeom>
            <a:solidFill>
              <a:srgbClr val="CCCCCC"/>
            </a:solidFill>
          </p:spPr>
          <p:txBody>
            <a:bodyPr/>
            <a:lstStyle/>
            <a:p>
              <a:endParaRPr lang="en-US"/>
            </a:p>
          </p:txBody>
        </p:sp>
      </p:grpSp>
      <p:sp>
        <p:nvSpPr>
          <p:cNvPr id="9" name="TextBox 9"/>
          <p:cNvSpPr txBox="1"/>
          <p:nvPr/>
        </p:nvSpPr>
        <p:spPr>
          <a:xfrm>
            <a:off x="3191327" y="2075088"/>
            <a:ext cx="2415581" cy="831723"/>
          </a:xfrm>
          <a:prstGeom prst="rect">
            <a:avLst/>
          </a:prstGeom>
        </p:spPr>
        <p:txBody>
          <a:bodyPr lIns="0" tIns="0" rIns="0" bIns="0" rtlCol="0" anchor="t">
            <a:spAutoFit/>
          </a:bodyPr>
          <a:lstStyle/>
          <a:p>
            <a:pPr algn="ctr">
              <a:lnSpc>
                <a:spcPts val="2520"/>
              </a:lnSpc>
            </a:pPr>
            <a:r>
              <a:rPr lang="en-US" sz="2100" spc="-83">
                <a:solidFill>
                  <a:srgbClr val="000000"/>
                </a:solidFill>
                <a:latin typeface="Open Sans Bold"/>
              </a:rPr>
              <a:t>Proponent: Proposal</a:t>
            </a:r>
          </a:p>
        </p:txBody>
      </p:sp>
      <p:grpSp>
        <p:nvGrpSpPr>
          <p:cNvPr id="10" name="Group 10"/>
          <p:cNvGrpSpPr/>
          <p:nvPr/>
        </p:nvGrpSpPr>
        <p:grpSpPr>
          <a:xfrm rot="5400000">
            <a:off x="5419197" y="4271146"/>
            <a:ext cx="1055531" cy="1197728"/>
            <a:chOff x="0" y="0"/>
            <a:chExt cx="1407374" cy="1596970"/>
          </a:xfrm>
        </p:grpSpPr>
        <p:sp>
          <p:nvSpPr>
            <p:cNvPr id="11" name="Freeform 11"/>
            <p:cNvSpPr/>
            <p:nvPr/>
          </p:nvSpPr>
          <p:spPr>
            <a:xfrm>
              <a:off x="19050" y="19050"/>
              <a:ext cx="1369187" cy="1558798"/>
            </a:xfrm>
            <a:custGeom>
              <a:avLst/>
              <a:gdLst/>
              <a:ahLst/>
              <a:cxnLst/>
              <a:rect l="l" t="t" r="r" b="b"/>
              <a:pathLst>
                <a:path w="1369187" h="1558798">
                  <a:moveTo>
                    <a:pt x="0" y="1107694"/>
                  </a:moveTo>
                  <a:lnTo>
                    <a:pt x="802132" y="1107694"/>
                  </a:lnTo>
                  <a:lnTo>
                    <a:pt x="802132" y="491490"/>
                  </a:lnTo>
                  <a:lnTo>
                    <a:pt x="684657" y="491490"/>
                  </a:lnTo>
                  <a:lnTo>
                    <a:pt x="1026922" y="0"/>
                  </a:lnTo>
                  <a:lnTo>
                    <a:pt x="1369187" y="491490"/>
                  </a:lnTo>
                  <a:lnTo>
                    <a:pt x="1251712" y="491490"/>
                  </a:lnTo>
                  <a:lnTo>
                    <a:pt x="1251712" y="1558798"/>
                  </a:lnTo>
                  <a:lnTo>
                    <a:pt x="0" y="1558798"/>
                  </a:lnTo>
                  <a:close/>
                </a:path>
              </a:pathLst>
            </a:custGeom>
            <a:solidFill>
              <a:srgbClr val="CCCCCC"/>
            </a:solidFill>
          </p:spPr>
          <p:txBody>
            <a:bodyPr/>
            <a:lstStyle/>
            <a:p>
              <a:endParaRPr lang="en-US"/>
            </a:p>
          </p:txBody>
        </p:sp>
        <p:sp>
          <p:nvSpPr>
            <p:cNvPr id="12" name="Freeform 12"/>
            <p:cNvSpPr/>
            <p:nvPr/>
          </p:nvSpPr>
          <p:spPr>
            <a:xfrm>
              <a:off x="0" y="0"/>
              <a:ext cx="1408430" cy="1596898"/>
            </a:xfrm>
            <a:custGeom>
              <a:avLst/>
              <a:gdLst/>
              <a:ahLst/>
              <a:cxnLst/>
              <a:rect l="l" t="t" r="r" b="b"/>
              <a:pathLst>
                <a:path w="1408430" h="1596898">
                  <a:moveTo>
                    <a:pt x="19050" y="1107694"/>
                  </a:moveTo>
                  <a:lnTo>
                    <a:pt x="821182" y="1107694"/>
                  </a:lnTo>
                  <a:lnTo>
                    <a:pt x="821182" y="1126744"/>
                  </a:lnTo>
                  <a:lnTo>
                    <a:pt x="802132" y="1126744"/>
                  </a:lnTo>
                  <a:lnTo>
                    <a:pt x="802132" y="510540"/>
                  </a:lnTo>
                  <a:lnTo>
                    <a:pt x="821182" y="510540"/>
                  </a:lnTo>
                  <a:lnTo>
                    <a:pt x="821182" y="529590"/>
                  </a:lnTo>
                  <a:lnTo>
                    <a:pt x="703707" y="529590"/>
                  </a:lnTo>
                  <a:cubicBezTo>
                    <a:pt x="696595" y="529590"/>
                    <a:pt x="690118" y="525653"/>
                    <a:pt x="686816" y="519303"/>
                  </a:cubicBezTo>
                  <a:cubicBezTo>
                    <a:pt x="683514" y="512953"/>
                    <a:pt x="684022" y="505460"/>
                    <a:pt x="688086" y="499618"/>
                  </a:cubicBezTo>
                  <a:lnTo>
                    <a:pt x="1030351" y="8128"/>
                  </a:lnTo>
                  <a:cubicBezTo>
                    <a:pt x="1033907" y="3048"/>
                    <a:pt x="1039749" y="0"/>
                    <a:pt x="1045972" y="0"/>
                  </a:cubicBezTo>
                  <a:cubicBezTo>
                    <a:pt x="1052195" y="0"/>
                    <a:pt x="1058037" y="3048"/>
                    <a:pt x="1061593" y="8128"/>
                  </a:cubicBezTo>
                  <a:lnTo>
                    <a:pt x="1403858" y="499618"/>
                  </a:lnTo>
                  <a:cubicBezTo>
                    <a:pt x="1407922" y="505460"/>
                    <a:pt x="1408430" y="513080"/>
                    <a:pt x="1405128" y="519303"/>
                  </a:cubicBezTo>
                  <a:cubicBezTo>
                    <a:pt x="1401826" y="525526"/>
                    <a:pt x="1395349" y="529590"/>
                    <a:pt x="1388237" y="529590"/>
                  </a:cubicBezTo>
                  <a:lnTo>
                    <a:pt x="1270762" y="529590"/>
                  </a:lnTo>
                  <a:lnTo>
                    <a:pt x="1270762" y="510540"/>
                  </a:lnTo>
                  <a:lnTo>
                    <a:pt x="1289812" y="510540"/>
                  </a:lnTo>
                  <a:lnTo>
                    <a:pt x="1289812" y="1577848"/>
                  </a:lnTo>
                  <a:cubicBezTo>
                    <a:pt x="1289812" y="1588389"/>
                    <a:pt x="1281303" y="1596898"/>
                    <a:pt x="1270762" y="1596898"/>
                  </a:cubicBezTo>
                  <a:lnTo>
                    <a:pt x="19050" y="1596898"/>
                  </a:lnTo>
                  <a:cubicBezTo>
                    <a:pt x="8509" y="1596898"/>
                    <a:pt x="0" y="1588389"/>
                    <a:pt x="0" y="1577848"/>
                  </a:cubicBezTo>
                  <a:lnTo>
                    <a:pt x="0" y="1126744"/>
                  </a:lnTo>
                  <a:cubicBezTo>
                    <a:pt x="0" y="1116203"/>
                    <a:pt x="8509" y="1107694"/>
                    <a:pt x="19050" y="1107694"/>
                  </a:cubicBezTo>
                  <a:moveTo>
                    <a:pt x="19050" y="1145794"/>
                  </a:moveTo>
                  <a:lnTo>
                    <a:pt x="19050" y="1126744"/>
                  </a:lnTo>
                  <a:lnTo>
                    <a:pt x="38100" y="1126744"/>
                  </a:lnTo>
                  <a:lnTo>
                    <a:pt x="38100" y="1577848"/>
                  </a:lnTo>
                  <a:lnTo>
                    <a:pt x="19050" y="1577848"/>
                  </a:lnTo>
                  <a:lnTo>
                    <a:pt x="19050" y="1558798"/>
                  </a:lnTo>
                  <a:lnTo>
                    <a:pt x="1270889" y="1558798"/>
                  </a:lnTo>
                  <a:lnTo>
                    <a:pt x="1270889" y="1577848"/>
                  </a:lnTo>
                  <a:lnTo>
                    <a:pt x="1251839" y="1577848"/>
                  </a:lnTo>
                  <a:lnTo>
                    <a:pt x="1251839" y="510540"/>
                  </a:lnTo>
                  <a:cubicBezTo>
                    <a:pt x="1251839" y="499999"/>
                    <a:pt x="1260348" y="491490"/>
                    <a:pt x="1270889" y="491490"/>
                  </a:cubicBezTo>
                  <a:lnTo>
                    <a:pt x="1388364" y="491490"/>
                  </a:lnTo>
                  <a:lnTo>
                    <a:pt x="1388364" y="510540"/>
                  </a:lnTo>
                  <a:lnTo>
                    <a:pt x="1372743" y="521462"/>
                  </a:lnTo>
                  <a:lnTo>
                    <a:pt x="1030351" y="29972"/>
                  </a:lnTo>
                  <a:lnTo>
                    <a:pt x="1045972" y="19050"/>
                  </a:lnTo>
                  <a:lnTo>
                    <a:pt x="1061593" y="29972"/>
                  </a:lnTo>
                  <a:lnTo>
                    <a:pt x="719328" y="521462"/>
                  </a:lnTo>
                  <a:lnTo>
                    <a:pt x="703707" y="510540"/>
                  </a:lnTo>
                  <a:lnTo>
                    <a:pt x="703707" y="491490"/>
                  </a:lnTo>
                  <a:lnTo>
                    <a:pt x="821182" y="491490"/>
                  </a:lnTo>
                  <a:cubicBezTo>
                    <a:pt x="831723" y="491490"/>
                    <a:pt x="840232" y="499999"/>
                    <a:pt x="840232" y="510540"/>
                  </a:cubicBezTo>
                  <a:lnTo>
                    <a:pt x="840232" y="1126744"/>
                  </a:lnTo>
                  <a:cubicBezTo>
                    <a:pt x="840232" y="1137285"/>
                    <a:pt x="831723" y="1145794"/>
                    <a:pt x="821182" y="1145794"/>
                  </a:cubicBezTo>
                  <a:lnTo>
                    <a:pt x="19050" y="1145794"/>
                  </a:lnTo>
                  <a:close/>
                </a:path>
              </a:pathLst>
            </a:custGeom>
            <a:solidFill>
              <a:srgbClr val="CCCCCC"/>
            </a:solidFill>
          </p:spPr>
          <p:txBody>
            <a:bodyPr/>
            <a:lstStyle/>
            <a:p>
              <a:endParaRPr lang="en-US"/>
            </a:p>
          </p:txBody>
        </p:sp>
      </p:grpSp>
      <p:grpSp>
        <p:nvGrpSpPr>
          <p:cNvPr id="13" name="Group 13"/>
          <p:cNvGrpSpPr/>
          <p:nvPr/>
        </p:nvGrpSpPr>
        <p:grpSpPr>
          <a:xfrm>
            <a:off x="4977894" y="3194721"/>
            <a:ext cx="2558985" cy="1114721"/>
            <a:chOff x="0" y="0"/>
            <a:chExt cx="3411980" cy="1486294"/>
          </a:xfrm>
        </p:grpSpPr>
        <p:sp>
          <p:nvSpPr>
            <p:cNvPr id="14" name="Freeform 14"/>
            <p:cNvSpPr/>
            <p:nvPr/>
          </p:nvSpPr>
          <p:spPr>
            <a:xfrm>
              <a:off x="19050" y="19050"/>
              <a:ext cx="3373882" cy="1448181"/>
            </a:xfrm>
            <a:custGeom>
              <a:avLst/>
              <a:gdLst/>
              <a:ahLst/>
              <a:cxnLst/>
              <a:rect l="l" t="t" r="r" b="b"/>
              <a:pathLst>
                <a:path w="3373882" h="1448181">
                  <a:moveTo>
                    <a:pt x="0" y="241427"/>
                  </a:moveTo>
                  <a:cubicBezTo>
                    <a:pt x="0" y="108077"/>
                    <a:pt x="109728" y="0"/>
                    <a:pt x="244983" y="0"/>
                  </a:cubicBezTo>
                  <a:lnTo>
                    <a:pt x="3128899" y="0"/>
                  </a:lnTo>
                  <a:cubicBezTo>
                    <a:pt x="3264154" y="0"/>
                    <a:pt x="3373882" y="108077"/>
                    <a:pt x="3373882" y="241427"/>
                  </a:cubicBezTo>
                  <a:lnTo>
                    <a:pt x="3373882" y="1206754"/>
                  </a:lnTo>
                  <a:cubicBezTo>
                    <a:pt x="3373882" y="1340104"/>
                    <a:pt x="3264154" y="1448181"/>
                    <a:pt x="3128899" y="1448181"/>
                  </a:cubicBezTo>
                  <a:lnTo>
                    <a:pt x="244983" y="1448181"/>
                  </a:lnTo>
                  <a:cubicBezTo>
                    <a:pt x="109728" y="1448181"/>
                    <a:pt x="0" y="1340104"/>
                    <a:pt x="0" y="1206754"/>
                  </a:cubicBezTo>
                  <a:close/>
                </a:path>
              </a:pathLst>
            </a:custGeom>
            <a:solidFill>
              <a:srgbClr val="CCCCCC"/>
            </a:solidFill>
          </p:spPr>
          <p:txBody>
            <a:bodyPr/>
            <a:lstStyle/>
            <a:p>
              <a:endParaRPr lang="en-US"/>
            </a:p>
          </p:txBody>
        </p:sp>
        <p:sp>
          <p:nvSpPr>
            <p:cNvPr id="15" name="Freeform 15"/>
            <p:cNvSpPr/>
            <p:nvPr/>
          </p:nvSpPr>
          <p:spPr>
            <a:xfrm>
              <a:off x="0" y="0"/>
              <a:ext cx="3411982" cy="1486281"/>
            </a:xfrm>
            <a:custGeom>
              <a:avLst/>
              <a:gdLst/>
              <a:ahLst/>
              <a:cxnLst/>
              <a:rect l="l" t="t" r="r" b="b"/>
              <a:pathLst>
                <a:path w="3411982" h="1486281">
                  <a:moveTo>
                    <a:pt x="0" y="260477"/>
                  </a:moveTo>
                  <a:cubicBezTo>
                    <a:pt x="0" y="116332"/>
                    <a:pt x="118491" y="0"/>
                    <a:pt x="264033" y="0"/>
                  </a:cubicBezTo>
                  <a:lnTo>
                    <a:pt x="3147949" y="0"/>
                  </a:lnTo>
                  <a:lnTo>
                    <a:pt x="3147949" y="19050"/>
                  </a:lnTo>
                  <a:lnTo>
                    <a:pt x="3147949" y="0"/>
                  </a:lnTo>
                  <a:cubicBezTo>
                    <a:pt x="3293491" y="0"/>
                    <a:pt x="3411982" y="116332"/>
                    <a:pt x="3411982" y="260477"/>
                  </a:cubicBezTo>
                  <a:lnTo>
                    <a:pt x="3392932" y="260477"/>
                  </a:lnTo>
                  <a:lnTo>
                    <a:pt x="3411982" y="260477"/>
                  </a:lnTo>
                  <a:lnTo>
                    <a:pt x="3411982" y="1225804"/>
                  </a:lnTo>
                  <a:lnTo>
                    <a:pt x="3392932" y="1225804"/>
                  </a:lnTo>
                  <a:lnTo>
                    <a:pt x="3411982" y="1225804"/>
                  </a:lnTo>
                  <a:cubicBezTo>
                    <a:pt x="3411982" y="1369949"/>
                    <a:pt x="3293491" y="1486281"/>
                    <a:pt x="3147949" y="1486281"/>
                  </a:cubicBezTo>
                  <a:lnTo>
                    <a:pt x="3147949" y="1467231"/>
                  </a:lnTo>
                  <a:lnTo>
                    <a:pt x="3147949" y="1486281"/>
                  </a:lnTo>
                  <a:lnTo>
                    <a:pt x="264033" y="1486281"/>
                  </a:lnTo>
                  <a:lnTo>
                    <a:pt x="264033" y="1467231"/>
                  </a:lnTo>
                  <a:lnTo>
                    <a:pt x="264033" y="1486281"/>
                  </a:lnTo>
                  <a:cubicBezTo>
                    <a:pt x="118491" y="1486281"/>
                    <a:pt x="0" y="1369949"/>
                    <a:pt x="0" y="1225804"/>
                  </a:cubicBezTo>
                  <a:lnTo>
                    <a:pt x="0" y="260477"/>
                  </a:lnTo>
                  <a:lnTo>
                    <a:pt x="19050" y="260477"/>
                  </a:lnTo>
                  <a:lnTo>
                    <a:pt x="0" y="260477"/>
                  </a:lnTo>
                  <a:moveTo>
                    <a:pt x="38100" y="260477"/>
                  </a:moveTo>
                  <a:lnTo>
                    <a:pt x="38100" y="1225804"/>
                  </a:lnTo>
                  <a:lnTo>
                    <a:pt x="19050" y="1225804"/>
                  </a:lnTo>
                  <a:lnTo>
                    <a:pt x="38100" y="1225804"/>
                  </a:lnTo>
                  <a:cubicBezTo>
                    <a:pt x="38100" y="1348359"/>
                    <a:pt x="138938" y="1448181"/>
                    <a:pt x="264033" y="1448181"/>
                  </a:cubicBezTo>
                  <a:lnTo>
                    <a:pt x="3147949" y="1448181"/>
                  </a:lnTo>
                  <a:cubicBezTo>
                    <a:pt x="3273044" y="1448181"/>
                    <a:pt x="3373882" y="1348359"/>
                    <a:pt x="3373882" y="1225804"/>
                  </a:cubicBezTo>
                  <a:lnTo>
                    <a:pt x="3373882" y="260477"/>
                  </a:lnTo>
                  <a:cubicBezTo>
                    <a:pt x="3373882" y="137922"/>
                    <a:pt x="3273044" y="38100"/>
                    <a:pt x="3147949" y="38100"/>
                  </a:cubicBezTo>
                  <a:lnTo>
                    <a:pt x="264033" y="38100"/>
                  </a:lnTo>
                  <a:lnTo>
                    <a:pt x="264033" y="19050"/>
                  </a:lnTo>
                  <a:lnTo>
                    <a:pt x="264033" y="38100"/>
                  </a:lnTo>
                  <a:cubicBezTo>
                    <a:pt x="138938" y="38100"/>
                    <a:pt x="38100" y="137922"/>
                    <a:pt x="38100" y="260477"/>
                  </a:cubicBezTo>
                  <a:close/>
                </a:path>
              </a:pathLst>
            </a:custGeom>
            <a:solidFill>
              <a:srgbClr val="CCCCCC"/>
            </a:solidFill>
          </p:spPr>
          <p:txBody>
            <a:bodyPr/>
            <a:lstStyle/>
            <a:p>
              <a:endParaRPr lang="en-US"/>
            </a:p>
          </p:txBody>
        </p:sp>
      </p:grpSp>
      <p:sp>
        <p:nvSpPr>
          <p:cNvPr id="16" name="TextBox 16"/>
          <p:cNvSpPr txBox="1"/>
          <p:nvPr/>
        </p:nvSpPr>
        <p:spPr>
          <a:xfrm>
            <a:off x="5084265" y="3301092"/>
            <a:ext cx="2346243" cy="901978"/>
          </a:xfrm>
          <a:prstGeom prst="rect">
            <a:avLst/>
          </a:prstGeom>
        </p:spPr>
        <p:txBody>
          <a:bodyPr lIns="0" tIns="0" rIns="0" bIns="0" rtlCol="0" anchor="t">
            <a:spAutoFit/>
          </a:bodyPr>
          <a:lstStyle/>
          <a:p>
            <a:pPr algn="ctr">
              <a:lnSpc>
                <a:spcPts val="2520"/>
              </a:lnSpc>
            </a:pPr>
            <a:r>
              <a:rPr lang="en-US" sz="2100" spc="-83">
                <a:solidFill>
                  <a:srgbClr val="000000"/>
                </a:solidFill>
                <a:latin typeface="Open Sans Bold"/>
              </a:rPr>
              <a:t>YESAB: Assessment</a:t>
            </a:r>
          </a:p>
        </p:txBody>
      </p:sp>
      <p:grpSp>
        <p:nvGrpSpPr>
          <p:cNvPr id="17" name="Group 17"/>
          <p:cNvGrpSpPr/>
          <p:nvPr/>
        </p:nvGrpSpPr>
        <p:grpSpPr>
          <a:xfrm rot="5400000">
            <a:off x="7146321" y="5569356"/>
            <a:ext cx="1055530" cy="1197728"/>
            <a:chOff x="0" y="0"/>
            <a:chExt cx="1407374" cy="1596970"/>
          </a:xfrm>
        </p:grpSpPr>
        <p:sp>
          <p:nvSpPr>
            <p:cNvPr id="18" name="Freeform 18"/>
            <p:cNvSpPr/>
            <p:nvPr/>
          </p:nvSpPr>
          <p:spPr>
            <a:xfrm>
              <a:off x="19050" y="19050"/>
              <a:ext cx="1369187" cy="1558798"/>
            </a:xfrm>
            <a:custGeom>
              <a:avLst/>
              <a:gdLst/>
              <a:ahLst/>
              <a:cxnLst/>
              <a:rect l="l" t="t" r="r" b="b"/>
              <a:pathLst>
                <a:path w="1369187" h="1558798">
                  <a:moveTo>
                    <a:pt x="0" y="1107694"/>
                  </a:moveTo>
                  <a:lnTo>
                    <a:pt x="802132" y="1107694"/>
                  </a:lnTo>
                  <a:lnTo>
                    <a:pt x="802132" y="491490"/>
                  </a:lnTo>
                  <a:lnTo>
                    <a:pt x="684657" y="491490"/>
                  </a:lnTo>
                  <a:lnTo>
                    <a:pt x="1026922" y="0"/>
                  </a:lnTo>
                  <a:lnTo>
                    <a:pt x="1369187" y="491490"/>
                  </a:lnTo>
                  <a:lnTo>
                    <a:pt x="1251712" y="491490"/>
                  </a:lnTo>
                  <a:lnTo>
                    <a:pt x="1251712" y="1558798"/>
                  </a:lnTo>
                  <a:lnTo>
                    <a:pt x="0" y="1558798"/>
                  </a:lnTo>
                  <a:close/>
                </a:path>
              </a:pathLst>
            </a:custGeom>
            <a:solidFill>
              <a:srgbClr val="CCCCCC"/>
            </a:solidFill>
          </p:spPr>
          <p:txBody>
            <a:bodyPr/>
            <a:lstStyle/>
            <a:p>
              <a:endParaRPr lang="en-US"/>
            </a:p>
          </p:txBody>
        </p:sp>
        <p:sp>
          <p:nvSpPr>
            <p:cNvPr id="19" name="Freeform 19"/>
            <p:cNvSpPr/>
            <p:nvPr/>
          </p:nvSpPr>
          <p:spPr>
            <a:xfrm>
              <a:off x="0" y="0"/>
              <a:ext cx="1408430" cy="1596898"/>
            </a:xfrm>
            <a:custGeom>
              <a:avLst/>
              <a:gdLst/>
              <a:ahLst/>
              <a:cxnLst/>
              <a:rect l="l" t="t" r="r" b="b"/>
              <a:pathLst>
                <a:path w="1408430" h="1596898">
                  <a:moveTo>
                    <a:pt x="19050" y="1107694"/>
                  </a:moveTo>
                  <a:lnTo>
                    <a:pt x="821182" y="1107694"/>
                  </a:lnTo>
                  <a:lnTo>
                    <a:pt x="821182" y="1126744"/>
                  </a:lnTo>
                  <a:lnTo>
                    <a:pt x="802132" y="1126744"/>
                  </a:lnTo>
                  <a:lnTo>
                    <a:pt x="802132" y="510540"/>
                  </a:lnTo>
                  <a:lnTo>
                    <a:pt x="821182" y="510540"/>
                  </a:lnTo>
                  <a:lnTo>
                    <a:pt x="821182" y="529590"/>
                  </a:lnTo>
                  <a:lnTo>
                    <a:pt x="703707" y="529590"/>
                  </a:lnTo>
                  <a:cubicBezTo>
                    <a:pt x="696595" y="529590"/>
                    <a:pt x="690118" y="525653"/>
                    <a:pt x="686816" y="519303"/>
                  </a:cubicBezTo>
                  <a:cubicBezTo>
                    <a:pt x="683514" y="512953"/>
                    <a:pt x="684022" y="505460"/>
                    <a:pt x="688086" y="499618"/>
                  </a:cubicBezTo>
                  <a:lnTo>
                    <a:pt x="1030351" y="8128"/>
                  </a:lnTo>
                  <a:cubicBezTo>
                    <a:pt x="1033907" y="3048"/>
                    <a:pt x="1039749" y="0"/>
                    <a:pt x="1045972" y="0"/>
                  </a:cubicBezTo>
                  <a:cubicBezTo>
                    <a:pt x="1052195" y="0"/>
                    <a:pt x="1058037" y="3048"/>
                    <a:pt x="1061593" y="8128"/>
                  </a:cubicBezTo>
                  <a:lnTo>
                    <a:pt x="1403858" y="499618"/>
                  </a:lnTo>
                  <a:cubicBezTo>
                    <a:pt x="1407922" y="505460"/>
                    <a:pt x="1408430" y="513080"/>
                    <a:pt x="1405128" y="519303"/>
                  </a:cubicBezTo>
                  <a:cubicBezTo>
                    <a:pt x="1401826" y="525526"/>
                    <a:pt x="1395349" y="529590"/>
                    <a:pt x="1388237" y="529590"/>
                  </a:cubicBezTo>
                  <a:lnTo>
                    <a:pt x="1270762" y="529590"/>
                  </a:lnTo>
                  <a:lnTo>
                    <a:pt x="1270762" y="510540"/>
                  </a:lnTo>
                  <a:lnTo>
                    <a:pt x="1289812" y="510540"/>
                  </a:lnTo>
                  <a:lnTo>
                    <a:pt x="1289812" y="1577848"/>
                  </a:lnTo>
                  <a:cubicBezTo>
                    <a:pt x="1289812" y="1588389"/>
                    <a:pt x="1281303" y="1596898"/>
                    <a:pt x="1270762" y="1596898"/>
                  </a:cubicBezTo>
                  <a:lnTo>
                    <a:pt x="19050" y="1596898"/>
                  </a:lnTo>
                  <a:cubicBezTo>
                    <a:pt x="8509" y="1596898"/>
                    <a:pt x="0" y="1588389"/>
                    <a:pt x="0" y="1577848"/>
                  </a:cubicBezTo>
                  <a:lnTo>
                    <a:pt x="0" y="1126744"/>
                  </a:lnTo>
                  <a:cubicBezTo>
                    <a:pt x="0" y="1116203"/>
                    <a:pt x="8509" y="1107694"/>
                    <a:pt x="19050" y="1107694"/>
                  </a:cubicBezTo>
                  <a:moveTo>
                    <a:pt x="19050" y="1145794"/>
                  </a:moveTo>
                  <a:lnTo>
                    <a:pt x="19050" y="1126744"/>
                  </a:lnTo>
                  <a:lnTo>
                    <a:pt x="38100" y="1126744"/>
                  </a:lnTo>
                  <a:lnTo>
                    <a:pt x="38100" y="1577848"/>
                  </a:lnTo>
                  <a:lnTo>
                    <a:pt x="19050" y="1577848"/>
                  </a:lnTo>
                  <a:lnTo>
                    <a:pt x="19050" y="1558798"/>
                  </a:lnTo>
                  <a:lnTo>
                    <a:pt x="1270889" y="1558798"/>
                  </a:lnTo>
                  <a:lnTo>
                    <a:pt x="1270889" y="1577848"/>
                  </a:lnTo>
                  <a:lnTo>
                    <a:pt x="1251839" y="1577848"/>
                  </a:lnTo>
                  <a:lnTo>
                    <a:pt x="1251839" y="510540"/>
                  </a:lnTo>
                  <a:cubicBezTo>
                    <a:pt x="1251839" y="499999"/>
                    <a:pt x="1260348" y="491490"/>
                    <a:pt x="1270889" y="491490"/>
                  </a:cubicBezTo>
                  <a:lnTo>
                    <a:pt x="1388364" y="491490"/>
                  </a:lnTo>
                  <a:lnTo>
                    <a:pt x="1388364" y="510540"/>
                  </a:lnTo>
                  <a:lnTo>
                    <a:pt x="1372743" y="521462"/>
                  </a:lnTo>
                  <a:lnTo>
                    <a:pt x="1030351" y="29972"/>
                  </a:lnTo>
                  <a:lnTo>
                    <a:pt x="1045972" y="19050"/>
                  </a:lnTo>
                  <a:lnTo>
                    <a:pt x="1061593" y="29972"/>
                  </a:lnTo>
                  <a:lnTo>
                    <a:pt x="719328" y="521462"/>
                  </a:lnTo>
                  <a:lnTo>
                    <a:pt x="703707" y="510540"/>
                  </a:lnTo>
                  <a:lnTo>
                    <a:pt x="703707" y="491490"/>
                  </a:lnTo>
                  <a:lnTo>
                    <a:pt x="821182" y="491490"/>
                  </a:lnTo>
                  <a:cubicBezTo>
                    <a:pt x="831723" y="491490"/>
                    <a:pt x="840232" y="499999"/>
                    <a:pt x="840232" y="510540"/>
                  </a:cubicBezTo>
                  <a:lnTo>
                    <a:pt x="840232" y="1126744"/>
                  </a:lnTo>
                  <a:cubicBezTo>
                    <a:pt x="840232" y="1137285"/>
                    <a:pt x="831723" y="1145794"/>
                    <a:pt x="821182" y="1145794"/>
                  </a:cubicBezTo>
                  <a:lnTo>
                    <a:pt x="19050" y="1145794"/>
                  </a:lnTo>
                  <a:close/>
                </a:path>
              </a:pathLst>
            </a:custGeom>
            <a:solidFill>
              <a:srgbClr val="CCCCCC"/>
            </a:solidFill>
          </p:spPr>
          <p:txBody>
            <a:bodyPr/>
            <a:lstStyle/>
            <a:p>
              <a:endParaRPr lang="en-US"/>
            </a:p>
          </p:txBody>
        </p:sp>
      </p:grpSp>
      <p:grpSp>
        <p:nvGrpSpPr>
          <p:cNvPr id="20" name="Group 20"/>
          <p:cNvGrpSpPr/>
          <p:nvPr/>
        </p:nvGrpSpPr>
        <p:grpSpPr>
          <a:xfrm>
            <a:off x="6618448" y="4492083"/>
            <a:ext cx="2732122" cy="1116414"/>
            <a:chOff x="0" y="0"/>
            <a:chExt cx="3642830" cy="1488552"/>
          </a:xfrm>
        </p:grpSpPr>
        <p:sp>
          <p:nvSpPr>
            <p:cNvPr id="21" name="Freeform 21"/>
            <p:cNvSpPr/>
            <p:nvPr/>
          </p:nvSpPr>
          <p:spPr>
            <a:xfrm>
              <a:off x="19050" y="19050"/>
              <a:ext cx="3604641" cy="1450467"/>
            </a:xfrm>
            <a:custGeom>
              <a:avLst/>
              <a:gdLst/>
              <a:ahLst/>
              <a:cxnLst/>
              <a:rect l="l" t="t" r="r" b="b"/>
              <a:pathLst>
                <a:path w="3604641" h="1450467">
                  <a:moveTo>
                    <a:pt x="0" y="241808"/>
                  </a:moveTo>
                  <a:cubicBezTo>
                    <a:pt x="0" y="108204"/>
                    <a:pt x="109982" y="0"/>
                    <a:pt x="245491" y="0"/>
                  </a:cubicBezTo>
                  <a:lnTo>
                    <a:pt x="3359150" y="0"/>
                  </a:lnTo>
                  <a:cubicBezTo>
                    <a:pt x="3494786" y="0"/>
                    <a:pt x="3604641" y="108204"/>
                    <a:pt x="3604641" y="241808"/>
                  </a:cubicBezTo>
                  <a:lnTo>
                    <a:pt x="3604641" y="1208659"/>
                  </a:lnTo>
                  <a:cubicBezTo>
                    <a:pt x="3604641" y="1342136"/>
                    <a:pt x="3494659" y="1450467"/>
                    <a:pt x="3359150" y="1450467"/>
                  </a:cubicBezTo>
                  <a:lnTo>
                    <a:pt x="245491" y="1450467"/>
                  </a:lnTo>
                  <a:cubicBezTo>
                    <a:pt x="109855" y="1450467"/>
                    <a:pt x="0" y="1342263"/>
                    <a:pt x="0" y="1208659"/>
                  </a:cubicBezTo>
                  <a:close/>
                </a:path>
              </a:pathLst>
            </a:custGeom>
            <a:solidFill>
              <a:srgbClr val="CCCCCC"/>
            </a:solidFill>
          </p:spPr>
          <p:txBody>
            <a:bodyPr/>
            <a:lstStyle/>
            <a:p>
              <a:endParaRPr lang="en-US"/>
            </a:p>
          </p:txBody>
        </p:sp>
        <p:sp>
          <p:nvSpPr>
            <p:cNvPr id="22" name="Freeform 22"/>
            <p:cNvSpPr/>
            <p:nvPr/>
          </p:nvSpPr>
          <p:spPr>
            <a:xfrm>
              <a:off x="0" y="0"/>
              <a:ext cx="3642741" cy="1488567"/>
            </a:xfrm>
            <a:custGeom>
              <a:avLst/>
              <a:gdLst/>
              <a:ahLst/>
              <a:cxnLst/>
              <a:rect l="l" t="t" r="r" b="b"/>
              <a:pathLst>
                <a:path w="3642741" h="1488567">
                  <a:moveTo>
                    <a:pt x="0" y="260858"/>
                  </a:moveTo>
                  <a:cubicBezTo>
                    <a:pt x="0" y="116459"/>
                    <a:pt x="118745" y="0"/>
                    <a:pt x="264541" y="0"/>
                  </a:cubicBezTo>
                  <a:lnTo>
                    <a:pt x="3378200" y="0"/>
                  </a:lnTo>
                  <a:lnTo>
                    <a:pt x="3378200" y="19050"/>
                  </a:lnTo>
                  <a:lnTo>
                    <a:pt x="3378200" y="0"/>
                  </a:lnTo>
                  <a:cubicBezTo>
                    <a:pt x="3523996" y="0"/>
                    <a:pt x="3642741" y="116459"/>
                    <a:pt x="3642741" y="260858"/>
                  </a:cubicBezTo>
                  <a:lnTo>
                    <a:pt x="3623691" y="260858"/>
                  </a:lnTo>
                  <a:lnTo>
                    <a:pt x="3642741" y="260858"/>
                  </a:lnTo>
                  <a:lnTo>
                    <a:pt x="3642741" y="1227709"/>
                  </a:lnTo>
                  <a:lnTo>
                    <a:pt x="3623691" y="1227709"/>
                  </a:lnTo>
                  <a:lnTo>
                    <a:pt x="3642741" y="1227709"/>
                  </a:lnTo>
                  <a:cubicBezTo>
                    <a:pt x="3642741" y="1371981"/>
                    <a:pt x="3523996" y="1488567"/>
                    <a:pt x="3378200" y="1488567"/>
                  </a:cubicBezTo>
                  <a:lnTo>
                    <a:pt x="3378200" y="1469517"/>
                  </a:lnTo>
                  <a:lnTo>
                    <a:pt x="3378200" y="1488567"/>
                  </a:lnTo>
                  <a:lnTo>
                    <a:pt x="264541" y="1488567"/>
                  </a:lnTo>
                  <a:lnTo>
                    <a:pt x="264541" y="1469517"/>
                  </a:lnTo>
                  <a:lnTo>
                    <a:pt x="264541" y="1488567"/>
                  </a:lnTo>
                  <a:cubicBezTo>
                    <a:pt x="118745" y="1488567"/>
                    <a:pt x="0" y="1372108"/>
                    <a:pt x="0" y="1227709"/>
                  </a:cubicBezTo>
                  <a:lnTo>
                    <a:pt x="0" y="260858"/>
                  </a:lnTo>
                  <a:lnTo>
                    <a:pt x="19050" y="260858"/>
                  </a:lnTo>
                  <a:lnTo>
                    <a:pt x="0" y="260858"/>
                  </a:lnTo>
                  <a:moveTo>
                    <a:pt x="38100" y="260858"/>
                  </a:moveTo>
                  <a:lnTo>
                    <a:pt x="38100" y="1227709"/>
                  </a:lnTo>
                  <a:lnTo>
                    <a:pt x="19050" y="1227709"/>
                  </a:lnTo>
                  <a:lnTo>
                    <a:pt x="38100" y="1227709"/>
                  </a:lnTo>
                  <a:cubicBezTo>
                    <a:pt x="38100" y="1350391"/>
                    <a:pt x="139192" y="1450467"/>
                    <a:pt x="264541" y="1450467"/>
                  </a:cubicBezTo>
                  <a:lnTo>
                    <a:pt x="3378200" y="1450467"/>
                  </a:lnTo>
                  <a:cubicBezTo>
                    <a:pt x="3503549" y="1450467"/>
                    <a:pt x="3604641" y="1350518"/>
                    <a:pt x="3604641" y="1227709"/>
                  </a:cubicBezTo>
                  <a:lnTo>
                    <a:pt x="3604641" y="260858"/>
                  </a:lnTo>
                  <a:cubicBezTo>
                    <a:pt x="3604768" y="138049"/>
                    <a:pt x="3503549" y="38100"/>
                    <a:pt x="3378200" y="38100"/>
                  </a:cubicBezTo>
                  <a:lnTo>
                    <a:pt x="264541" y="38100"/>
                  </a:lnTo>
                  <a:lnTo>
                    <a:pt x="264541" y="19050"/>
                  </a:lnTo>
                  <a:lnTo>
                    <a:pt x="264541" y="38100"/>
                  </a:lnTo>
                  <a:cubicBezTo>
                    <a:pt x="139192" y="38100"/>
                    <a:pt x="38100" y="138049"/>
                    <a:pt x="38100" y="260858"/>
                  </a:cubicBezTo>
                  <a:close/>
                </a:path>
              </a:pathLst>
            </a:custGeom>
            <a:solidFill>
              <a:srgbClr val="CCCCCC"/>
            </a:solidFill>
          </p:spPr>
          <p:txBody>
            <a:bodyPr/>
            <a:lstStyle/>
            <a:p>
              <a:endParaRPr lang="en-US"/>
            </a:p>
          </p:txBody>
        </p:sp>
      </p:grpSp>
      <p:sp>
        <p:nvSpPr>
          <p:cNvPr id="23" name="TextBox 23"/>
          <p:cNvSpPr txBox="1"/>
          <p:nvPr/>
        </p:nvSpPr>
        <p:spPr>
          <a:xfrm>
            <a:off x="6724902" y="4598537"/>
            <a:ext cx="2519216" cy="903507"/>
          </a:xfrm>
          <a:prstGeom prst="rect">
            <a:avLst/>
          </a:prstGeom>
        </p:spPr>
        <p:txBody>
          <a:bodyPr lIns="0" tIns="0" rIns="0" bIns="0" rtlCol="0" anchor="t">
            <a:spAutoFit/>
          </a:bodyPr>
          <a:lstStyle/>
          <a:p>
            <a:pPr algn="ctr">
              <a:lnSpc>
                <a:spcPts val="2520"/>
              </a:lnSpc>
            </a:pPr>
            <a:r>
              <a:rPr lang="en-US" sz="2100" spc="-83">
                <a:solidFill>
                  <a:srgbClr val="000000"/>
                </a:solidFill>
                <a:latin typeface="Open Sans Bold"/>
              </a:rPr>
              <a:t>Decision Body: Decision Document</a:t>
            </a:r>
          </a:p>
        </p:txBody>
      </p:sp>
      <p:grpSp>
        <p:nvGrpSpPr>
          <p:cNvPr id="24" name="Group 24"/>
          <p:cNvGrpSpPr/>
          <p:nvPr/>
        </p:nvGrpSpPr>
        <p:grpSpPr>
          <a:xfrm rot="5400000">
            <a:off x="8739516" y="6875157"/>
            <a:ext cx="1055530" cy="1197728"/>
            <a:chOff x="0" y="0"/>
            <a:chExt cx="1407374" cy="1596970"/>
          </a:xfrm>
        </p:grpSpPr>
        <p:sp>
          <p:nvSpPr>
            <p:cNvPr id="25" name="Freeform 25"/>
            <p:cNvSpPr/>
            <p:nvPr/>
          </p:nvSpPr>
          <p:spPr>
            <a:xfrm>
              <a:off x="19050" y="19050"/>
              <a:ext cx="1369187" cy="1558798"/>
            </a:xfrm>
            <a:custGeom>
              <a:avLst/>
              <a:gdLst/>
              <a:ahLst/>
              <a:cxnLst/>
              <a:rect l="l" t="t" r="r" b="b"/>
              <a:pathLst>
                <a:path w="1369187" h="1558798">
                  <a:moveTo>
                    <a:pt x="0" y="1107694"/>
                  </a:moveTo>
                  <a:lnTo>
                    <a:pt x="802132" y="1107694"/>
                  </a:lnTo>
                  <a:lnTo>
                    <a:pt x="802132" y="491490"/>
                  </a:lnTo>
                  <a:lnTo>
                    <a:pt x="684657" y="491490"/>
                  </a:lnTo>
                  <a:lnTo>
                    <a:pt x="1026922" y="0"/>
                  </a:lnTo>
                  <a:lnTo>
                    <a:pt x="1369187" y="491490"/>
                  </a:lnTo>
                  <a:lnTo>
                    <a:pt x="1251712" y="491490"/>
                  </a:lnTo>
                  <a:lnTo>
                    <a:pt x="1251712" y="1558798"/>
                  </a:lnTo>
                  <a:lnTo>
                    <a:pt x="0" y="1558798"/>
                  </a:lnTo>
                  <a:close/>
                </a:path>
              </a:pathLst>
            </a:custGeom>
            <a:solidFill>
              <a:srgbClr val="CCCCCC"/>
            </a:solidFill>
          </p:spPr>
          <p:txBody>
            <a:bodyPr/>
            <a:lstStyle/>
            <a:p>
              <a:endParaRPr lang="en-US"/>
            </a:p>
          </p:txBody>
        </p:sp>
        <p:sp>
          <p:nvSpPr>
            <p:cNvPr id="26" name="Freeform 26"/>
            <p:cNvSpPr/>
            <p:nvPr/>
          </p:nvSpPr>
          <p:spPr>
            <a:xfrm>
              <a:off x="0" y="0"/>
              <a:ext cx="1408430" cy="1596898"/>
            </a:xfrm>
            <a:custGeom>
              <a:avLst/>
              <a:gdLst/>
              <a:ahLst/>
              <a:cxnLst/>
              <a:rect l="l" t="t" r="r" b="b"/>
              <a:pathLst>
                <a:path w="1408430" h="1596898">
                  <a:moveTo>
                    <a:pt x="19050" y="1107694"/>
                  </a:moveTo>
                  <a:lnTo>
                    <a:pt x="821182" y="1107694"/>
                  </a:lnTo>
                  <a:lnTo>
                    <a:pt x="821182" y="1126744"/>
                  </a:lnTo>
                  <a:lnTo>
                    <a:pt x="802132" y="1126744"/>
                  </a:lnTo>
                  <a:lnTo>
                    <a:pt x="802132" y="510540"/>
                  </a:lnTo>
                  <a:lnTo>
                    <a:pt x="821182" y="510540"/>
                  </a:lnTo>
                  <a:lnTo>
                    <a:pt x="821182" y="529590"/>
                  </a:lnTo>
                  <a:lnTo>
                    <a:pt x="703707" y="529590"/>
                  </a:lnTo>
                  <a:cubicBezTo>
                    <a:pt x="696595" y="529590"/>
                    <a:pt x="690118" y="525653"/>
                    <a:pt x="686816" y="519303"/>
                  </a:cubicBezTo>
                  <a:cubicBezTo>
                    <a:pt x="683514" y="512953"/>
                    <a:pt x="684022" y="505460"/>
                    <a:pt x="688086" y="499618"/>
                  </a:cubicBezTo>
                  <a:lnTo>
                    <a:pt x="1030351" y="8128"/>
                  </a:lnTo>
                  <a:cubicBezTo>
                    <a:pt x="1033907" y="3048"/>
                    <a:pt x="1039749" y="0"/>
                    <a:pt x="1045972" y="0"/>
                  </a:cubicBezTo>
                  <a:cubicBezTo>
                    <a:pt x="1052195" y="0"/>
                    <a:pt x="1058037" y="3048"/>
                    <a:pt x="1061593" y="8128"/>
                  </a:cubicBezTo>
                  <a:lnTo>
                    <a:pt x="1403858" y="499618"/>
                  </a:lnTo>
                  <a:cubicBezTo>
                    <a:pt x="1407922" y="505460"/>
                    <a:pt x="1408430" y="513080"/>
                    <a:pt x="1405128" y="519303"/>
                  </a:cubicBezTo>
                  <a:cubicBezTo>
                    <a:pt x="1401826" y="525526"/>
                    <a:pt x="1395349" y="529590"/>
                    <a:pt x="1388237" y="529590"/>
                  </a:cubicBezTo>
                  <a:lnTo>
                    <a:pt x="1270762" y="529590"/>
                  </a:lnTo>
                  <a:lnTo>
                    <a:pt x="1270762" y="510540"/>
                  </a:lnTo>
                  <a:lnTo>
                    <a:pt x="1289812" y="510540"/>
                  </a:lnTo>
                  <a:lnTo>
                    <a:pt x="1289812" y="1577848"/>
                  </a:lnTo>
                  <a:cubicBezTo>
                    <a:pt x="1289812" y="1588389"/>
                    <a:pt x="1281303" y="1596898"/>
                    <a:pt x="1270762" y="1596898"/>
                  </a:cubicBezTo>
                  <a:lnTo>
                    <a:pt x="19050" y="1596898"/>
                  </a:lnTo>
                  <a:cubicBezTo>
                    <a:pt x="8509" y="1596898"/>
                    <a:pt x="0" y="1588389"/>
                    <a:pt x="0" y="1577848"/>
                  </a:cubicBezTo>
                  <a:lnTo>
                    <a:pt x="0" y="1126744"/>
                  </a:lnTo>
                  <a:cubicBezTo>
                    <a:pt x="0" y="1116203"/>
                    <a:pt x="8509" y="1107694"/>
                    <a:pt x="19050" y="1107694"/>
                  </a:cubicBezTo>
                  <a:moveTo>
                    <a:pt x="19050" y="1145794"/>
                  </a:moveTo>
                  <a:lnTo>
                    <a:pt x="19050" y="1126744"/>
                  </a:lnTo>
                  <a:lnTo>
                    <a:pt x="38100" y="1126744"/>
                  </a:lnTo>
                  <a:lnTo>
                    <a:pt x="38100" y="1577848"/>
                  </a:lnTo>
                  <a:lnTo>
                    <a:pt x="19050" y="1577848"/>
                  </a:lnTo>
                  <a:lnTo>
                    <a:pt x="19050" y="1558798"/>
                  </a:lnTo>
                  <a:lnTo>
                    <a:pt x="1270889" y="1558798"/>
                  </a:lnTo>
                  <a:lnTo>
                    <a:pt x="1270889" y="1577848"/>
                  </a:lnTo>
                  <a:lnTo>
                    <a:pt x="1251839" y="1577848"/>
                  </a:lnTo>
                  <a:lnTo>
                    <a:pt x="1251839" y="510540"/>
                  </a:lnTo>
                  <a:cubicBezTo>
                    <a:pt x="1251839" y="499999"/>
                    <a:pt x="1260348" y="491490"/>
                    <a:pt x="1270889" y="491490"/>
                  </a:cubicBezTo>
                  <a:lnTo>
                    <a:pt x="1388364" y="491490"/>
                  </a:lnTo>
                  <a:lnTo>
                    <a:pt x="1388364" y="510540"/>
                  </a:lnTo>
                  <a:lnTo>
                    <a:pt x="1372743" y="521462"/>
                  </a:lnTo>
                  <a:lnTo>
                    <a:pt x="1030351" y="29972"/>
                  </a:lnTo>
                  <a:lnTo>
                    <a:pt x="1045972" y="19050"/>
                  </a:lnTo>
                  <a:lnTo>
                    <a:pt x="1061593" y="29972"/>
                  </a:lnTo>
                  <a:lnTo>
                    <a:pt x="719328" y="521462"/>
                  </a:lnTo>
                  <a:lnTo>
                    <a:pt x="703707" y="510540"/>
                  </a:lnTo>
                  <a:lnTo>
                    <a:pt x="703707" y="491490"/>
                  </a:lnTo>
                  <a:lnTo>
                    <a:pt x="821182" y="491490"/>
                  </a:lnTo>
                  <a:cubicBezTo>
                    <a:pt x="831723" y="491490"/>
                    <a:pt x="840232" y="499999"/>
                    <a:pt x="840232" y="510540"/>
                  </a:cubicBezTo>
                  <a:lnTo>
                    <a:pt x="840232" y="1126744"/>
                  </a:lnTo>
                  <a:cubicBezTo>
                    <a:pt x="840232" y="1137285"/>
                    <a:pt x="831723" y="1145794"/>
                    <a:pt x="821182" y="1145794"/>
                  </a:cubicBezTo>
                  <a:lnTo>
                    <a:pt x="19050" y="1145794"/>
                  </a:lnTo>
                  <a:close/>
                </a:path>
              </a:pathLst>
            </a:custGeom>
            <a:solidFill>
              <a:srgbClr val="CCCCCC"/>
            </a:solidFill>
          </p:spPr>
          <p:txBody>
            <a:bodyPr/>
            <a:lstStyle/>
            <a:p>
              <a:endParaRPr lang="en-US"/>
            </a:p>
          </p:txBody>
        </p:sp>
      </p:grpSp>
      <p:grpSp>
        <p:nvGrpSpPr>
          <p:cNvPr id="27" name="Group 27"/>
          <p:cNvGrpSpPr/>
          <p:nvPr/>
        </p:nvGrpSpPr>
        <p:grpSpPr>
          <a:xfrm>
            <a:off x="8368782" y="5790291"/>
            <a:ext cx="2637402" cy="1131601"/>
            <a:chOff x="0" y="0"/>
            <a:chExt cx="3516536" cy="1508802"/>
          </a:xfrm>
        </p:grpSpPr>
        <p:sp>
          <p:nvSpPr>
            <p:cNvPr id="28" name="Freeform 28"/>
            <p:cNvSpPr/>
            <p:nvPr/>
          </p:nvSpPr>
          <p:spPr>
            <a:xfrm>
              <a:off x="19050" y="19050"/>
              <a:ext cx="3478403" cy="1470660"/>
            </a:xfrm>
            <a:custGeom>
              <a:avLst/>
              <a:gdLst/>
              <a:ahLst/>
              <a:cxnLst/>
              <a:rect l="l" t="t" r="r" b="b"/>
              <a:pathLst>
                <a:path w="3478403" h="1470660">
                  <a:moveTo>
                    <a:pt x="0" y="245110"/>
                  </a:moveTo>
                  <a:cubicBezTo>
                    <a:pt x="0" y="109728"/>
                    <a:pt x="111379" y="0"/>
                    <a:pt x="248793" y="0"/>
                  </a:cubicBezTo>
                  <a:lnTo>
                    <a:pt x="3229610" y="0"/>
                  </a:lnTo>
                  <a:cubicBezTo>
                    <a:pt x="3367024" y="0"/>
                    <a:pt x="3478403" y="109728"/>
                    <a:pt x="3478403" y="245110"/>
                  </a:cubicBezTo>
                  <a:lnTo>
                    <a:pt x="3478403" y="1225550"/>
                  </a:lnTo>
                  <a:cubicBezTo>
                    <a:pt x="3478403" y="1360932"/>
                    <a:pt x="3367024" y="1470660"/>
                    <a:pt x="3229610" y="1470660"/>
                  </a:cubicBezTo>
                  <a:lnTo>
                    <a:pt x="248793" y="1470660"/>
                  </a:lnTo>
                  <a:cubicBezTo>
                    <a:pt x="111379" y="1470660"/>
                    <a:pt x="0" y="1360932"/>
                    <a:pt x="0" y="1225550"/>
                  </a:cubicBezTo>
                  <a:close/>
                </a:path>
              </a:pathLst>
            </a:custGeom>
            <a:solidFill>
              <a:srgbClr val="CCCCCC"/>
            </a:solidFill>
          </p:spPr>
          <p:txBody>
            <a:bodyPr/>
            <a:lstStyle/>
            <a:p>
              <a:endParaRPr lang="en-US"/>
            </a:p>
          </p:txBody>
        </p:sp>
        <p:sp>
          <p:nvSpPr>
            <p:cNvPr id="29" name="Freeform 29"/>
            <p:cNvSpPr/>
            <p:nvPr/>
          </p:nvSpPr>
          <p:spPr>
            <a:xfrm>
              <a:off x="0" y="0"/>
              <a:ext cx="3516503" cy="1508760"/>
            </a:xfrm>
            <a:custGeom>
              <a:avLst/>
              <a:gdLst/>
              <a:ahLst/>
              <a:cxnLst/>
              <a:rect l="l" t="t" r="r" b="b"/>
              <a:pathLst>
                <a:path w="3516503" h="1508760">
                  <a:moveTo>
                    <a:pt x="0" y="264160"/>
                  </a:moveTo>
                  <a:cubicBezTo>
                    <a:pt x="0" y="117983"/>
                    <a:pt x="120142" y="0"/>
                    <a:pt x="267843" y="0"/>
                  </a:cubicBezTo>
                  <a:lnTo>
                    <a:pt x="3248660" y="0"/>
                  </a:lnTo>
                  <a:lnTo>
                    <a:pt x="3248660" y="19050"/>
                  </a:lnTo>
                  <a:lnTo>
                    <a:pt x="3248660" y="0"/>
                  </a:lnTo>
                  <a:cubicBezTo>
                    <a:pt x="3396361" y="0"/>
                    <a:pt x="3516503" y="117983"/>
                    <a:pt x="3516503" y="264160"/>
                  </a:cubicBezTo>
                  <a:lnTo>
                    <a:pt x="3497453" y="264160"/>
                  </a:lnTo>
                  <a:lnTo>
                    <a:pt x="3516503" y="264160"/>
                  </a:lnTo>
                  <a:lnTo>
                    <a:pt x="3516503" y="1244600"/>
                  </a:lnTo>
                  <a:lnTo>
                    <a:pt x="3497453" y="1244600"/>
                  </a:lnTo>
                  <a:lnTo>
                    <a:pt x="3516503" y="1244600"/>
                  </a:lnTo>
                  <a:cubicBezTo>
                    <a:pt x="3516503" y="1390777"/>
                    <a:pt x="3396361" y="1508760"/>
                    <a:pt x="3248660" y="1508760"/>
                  </a:cubicBezTo>
                  <a:lnTo>
                    <a:pt x="3248660" y="1489710"/>
                  </a:lnTo>
                  <a:lnTo>
                    <a:pt x="3248660" y="1508760"/>
                  </a:lnTo>
                  <a:lnTo>
                    <a:pt x="267843" y="1508760"/>
                  </a:lnTo>
                  <a:lnTo>
                    <a:pt x="267843" y="1489710"/>
                  </a:lnTo>
                  <a:lnTo>
                    <a:pt x="267843" y="1508760"/>
                  </a:lnTo>
                  <a:cubicBezTo>
                    <a:pt x="120142" y="1508760"/>
                    <a:pt x="0" y="1390777"/>
                    <a:pt x="0" y="1244600"/>
                  </a:cubicBezTo>
                  <a:lnTo>
                    <a:pt x="0" y="264160"/>
                  </a:lnTo>
                  <a:lnTo>
                    <a:pt x="19050" y="264160"/>
                  </a:lnTo>
                  <a:lnTo>
                    <a:pt x="0" y="264160"/>
                  </a:lnTo>
                  <a:moveTo>
                    <a:pt x="38100" y="264160"/>
                  </a:moveTo>
                  <a:lnTo>
                    <a:pt x="38100" y="1244600"/>
                  </a:lnTo>
                  <a:lnTo>
                    <a:pt x="19050" y="1244600"/>
                  </a:lnTo>
                  <a:lnTo>
                    <a:pt x="38100" y="1244600"/>
                  </a:lnTo>
                  <a:cubicBezTo>
                    <a:pt x="38100" y="1369187"/>
                    <a:pt x="140716" y="1470660"/>
                    <a:pt x="267843" y="1470660"/>
                  </a:cubicBezTo>
                  <a:lnTo>
                    <a:pt x="3248660" y="1470660"/>
                  </a:lnTo>
                  <a:cubicBezTo>
                    <a:pt x="3375787" y="1470660"/>
                    <a:pt x="3478403" y="1369187"/>
                    <a:pt x="3478403" y="1244600"/>
                  </a:cubicBezTo>
                  <a:lnTo>
                    <a:pt x="3478403" y="264160"/>
                  </a:lnTo>
                  <a:cubicBezTo>
                    <a:pt x="3478403" y="139573"/>
                    <a:pt x="3375787" y="38100"/>
                    <a:pt x="3248660" y="38100"/>
                  </a:cubicBezTo>
                  <a:lnTo>
                    <a:pt x="267843" y="38100"/>
                  </a:lnTo>
                  <a:lnTo>
                    <a:pt x="267843" y="19050"/>
                  </a:lnTo>
                  <a:lnTo>
                    <a:pt x="267843" y="38100"/>
                  </a:lnTo>
                  <a:cubicBezTo>
                    <a:pt x="140716" y="38100"/>
                    <a:pt x="38100" y="139573"/>
                    <a:pt x="38100" y="264160"/>
                  </a:cubicBezTo>
                  <a:close/>
                </a:path>
              </a:pathLst>
            </a:custGeom>
            <a:solidFill>
              <a:srgbClr val="CCCCCC"/>
            </a:solidFill>
          </p:spPr>
          <p:txBody>
            <a:bodyPr/>
            <a:lstStyle/>
            <a:p>
              <a:endParaRPr lang="en-US"/>
            </a:p>
          </p:txBody>
        </p:sp>
      </p:grpSp>
      <p:sp>
        <p:nvSpPr>
          <p:cNvPr id="30" name="TextBox 30"/>
          <p:cNvSpPr txBox="1"/>
          <p:nvPr/>
        </p:nvSpPr>
        <p:spPr>
          <a:xfrm>
            <a:off x="8475976" y="5897486"/>
            <a:ext cx="2423013" cy="917212"/>
          </a:xfrm>
          <a:prstGeom prst="rect">
            <a:avLst/>
          </a:prstGeom>
        </p:spPr>
        <p:txBody>
          <a:bodyPr lIns="0" tIns="0" rIns="0" bIns="0" rtlCol="0" anchor="t">
            <a:spAutoFit/>
          </a:bodyPr>
          <a:lstStyle/>
          <a:p>
            <a:pPr algn="ctr">
              <a:lnSpc>
                <a:spcPts val="2520"/>
              </a:lnSpc>
            </a:pPr>
            <a:r>
              <a:rPr lang="en-US" sz="2100" spc="-83">
                <a:solidFill>
                  <a:srgbClr val="000000"/>
                </a:solidFill>
                <a:latin typeface="Open Sans Bold"/>
              </a:rPr>
              <a:t>Regulators: Authorizations</a:t>
            </a:r>
          </a:p>
        </p:txBody>
      </p:sp>
      <p:grpSp>
        <p:nvGrpSpPr>
          <p:cNvPr id="31" name="Group 31"/>
          <p:cNvGrpSpPr/>
          <p:nvPr/>
        </p:nvGrpSpPr>
        <p:grpSpPr>
          <a:xfrm rot="5400000">
            <a:off x="10437570" y="8222055"/>
            <a:ext cx="1055530" cy="1197728"/>
            <a:chOff x="0" y="0"/>
            <a:chExt cx="1407374" cy="1596970"/>
          </a:xfrm>
        </p:grpSpPr>
        <p:sp>
          <p:nvSpPr>
            <p:cNvPr id="32" name="Freeform 32"/>
            <p:cNvSpPr/>
            <p:nvPr/>
          </p:nvSpPr>
          <p:spPr>
            <a:xfrm>
              <a:off x="19050" y="19050"/>
              <a:ext cx="1369187" cy="1558798"/>
            </a:xfrm>
            <a:custGeom>
              <a:avLst/>
              <a:gdLst/>
              <a:ahLst/>
              <a:cxnLst/>
              <a:rect l="l" t="t" r="r" b="b"/>
              <a:pathLst>
                <a:path w="1369187" h="1558798">
                  <a:moveTo>
                    <a:pt x="0" y="1107694"/>
                  </a:moveTo>
                  <a:lnTo>
                    <a:pt x="802132" y="1107694"/>
                  </a:lnTo>
                  <a:lnTo>
                    <a:pt x="802132" y="491490"/>
                  </a:lnTo>
                  <a:lnTo>
                    <a:pt x="684657" y="491490"/>
                  </a:lnTo>
                  <a:lnTo>
                    <a:pt x="1026922" y="0"/>
                  </a:lnTo>
                  <a:lnTo>
                    <a:pt x="1369187" y="491490"/>
                  </a:lnTo>
                  <a:lnTo>
                    <a:pt x="1251712" y="491490"/>
                  </a:lnTo>
                  <a:lnTo>
                    <a:pt x="1251712" y="1558798"/>
                  </a:lnTo>
                  <a:lnTo>
                    <a:pt x="0" y="1558798"/>
                  </a:lnTo>
                  <a:close/>
                </a:path>
              </a:pathLst>
            </a:custGeom>
            <a:solidFill>
              <a:srgbClr val="CCCCCC"/>
            </a:solidFill>
          </p:spPr>
          <p:txBody>
            <a:bodyPr/>
            <a:lstStyle/>
            <a:p>
              <a:endParaRPr lang="en-US"/>
            </a:p>
          </p:txBody>
        </p:sp>
        <p:sp>
          <p:nvSpPr>
            <p:cNvPr id="33" name="Freeform 33"/>
            <p:cNvSpPr/>
            <p:nvPr/>
          </p:nvSpPr>
          <p:spPr>
            <a:xfrm>
              <a:off x="0" y="0"/>
              <a:ext cx="1408430" cy="1596898"/>
            </a:xfrm>
            <a:custGeom>
              <a:avLst/>
              <a:gdLst/>
              <a:ahLst/>
              <a:cxnLst/>
              <a:rect l="l" t="t" r="r" b="b"/>
              <a:pathLst>
                <a:path w="1408430" h="1596898">
                  <a:moveTo>
                    <a:pt x="19050" y="1107694"/>
                  </a:moveTo>
                  <a:lnTo>
                    <a:pt x="821182" y="1107694"/>
                  </a:lnTo>
                  <a:lnTo>
                    <a:pt x="821182" y="1126744"/>
                  </a:lnTo>
                  <a:lnTo>
                    <a:pt x="802132" y="1126744"/>
                  </a:lnTo>
                  <a:lnTo>
                    <a:pt x="802132" y="510540"/>
                  </a:lnTo>
                  <a:lnTo>
                    <a:pt x="821182" y="510540"/>
                  </a:lnTo>
                  <a:lnTo>
                    <a:pt x="821182" y="529590"/>
                  </a:lnTo>
                  <a:lnTo>
                    <a:pt x="703707" y="529590"/>
                  </a:lnTo>
                  <a:cubicBezTo>
                    <a:pt x="696595" y="529590"/>
                    <a:pt x="690118" y="525653"/>
                    <a:pt x="686816" y="519303"/>
                  </a:cubicBezTo>
                  <a:cubicBezTo>
                    <a:pt x="683514" y="512953"/>
                    <a:pt x="684022" y="505460"/>
                    <a:pt x="688086" y="499618"/>
                  </a:cubicBezTo>
                  <a:lnTo>
                    <a:pt x="1030351" y="8128"/>
                  </a:lnTo>
                  <a:cubicBezTo>
                    <a:pt x="1033907" y="3048"/>
                    <a:pt x="1039749" y="0"/>
                    <a:pt x="1045972" y="0"/>
                  </a:cubicBezTo>
                  <a:cubicBezTo>
                    <a:pt x="1052195" y="0"/>
                    <a:pt x="1058037" y="3048"/>
                    <a:pt x="1061593" y="8128"/>
                  </a:cubicBezTo>
                  <a:lnTo>
                    <a:pt x="1403858" y="499618"/>
                  </a:lnTo>
                  <a:cubicBezTo>
                    <a:pt x="1407922" y="505460"/>
                    <a:pt x="1408430" y="513080"/>
                    <a:pt x="1405128" y="519303"/>
                  </a:cubicBezTo>
                  <a:cubicBezTo>
                    <a:pt x="1401826" y="525526"/>
                    <a:pt x="1395349" y="529590"/>
                    <a:pt x="1388237" y="529590"/>
                  </a:cubicBezTo>
                  <a:lnTo>
                    <a:pt x="1270762" y="529590"/>
                  </a:lnTo>
                  <a:lnTo>
                    <a:pt x="1270762" y="510540"/>
                  </a:lnTo>
                  <a:lnTo>
                    <a:pt x="1289812" y="510540"/>
                  </a:lnTo>
                  <a:lnTo>
                    <a:pt x="1289812" y="1577848"/>
                  </a:lnTo>
                  <a:cubicBezTo>
                    <a:pt x="1289812" y="1588389"/>
                    <a:pt x="1281303" y="1596898"/>
                    <a:pt x="1270762" y="1596898"/>
                  </a:cubicBezTo>
                  <a:lnTo>
                    <a:pt x="19050" y="1596898"/>
                  </a:lnTo>
                  <a:cubicBezTo>
                    <a:pt x="8509" y="1596898"/>
                    <a:pt x="0" y="1588389"/>
                    <a:pt x="0" y="1577848"/>
                  </a:cubicBezTo>
                  <a:lnTo>
                    <a:pt x="0" y="1126744"/>
                  </a:lnTo>
                  <a:cubicBezTo>
                    <a:pt x="0" y="1116203"/>
                    <a:pt x="8509" y="1107694"/>
                    <a:pt x="19050" y="1107694"/>
                  </a:cubicBezTo>
                  <a:moveTo>
                    <a:pt x="19050" y="1145794"/>
                  </a:moveTo>
                  <a:lnTo>
                    <a:pt x="19050" y="1126744"/>
                  </a:lnTo>
                  <a:lnTo>
                    <a:pt x="38100" y="1126744"/>
                  </a:lnTo>
                  <a:lnTo>
                    <a:pt x="38100" y="1577848"/>
                  </a:lnTo>
                  <a:lnTo>
                    <a:pt x="19050" y="1577848"/>
                  </a:lnTo>
                  <a:lnTo>
                    <a:pt x="19050" y="1558798"/>
                  </a:lnTo>
                  <a:lnTo>
                    <a:pt x="1270889" y="1558798"/>
                  </a:lnTo>
                  <a:lnTo>
                    <a:pt x="1270889" y="1577848"/>
                  </a:lnTo>
                  <a:lnTo>
                    <a:pt x="1251839" y="1577848"/>
                  </a:lnTo>
                  <a:lnTo>
                    <a:pt x="1251839" y="510540"/>
                  </a:lnTo>
                  <a:cubicBezTo>
                    <a:pt x="1251839" y="499999"/>
                    <a:pt x="1260348" y="491490"/>
                    <a:pt x="1270889" y="491490"/>
                  </a:cubicBezTo>
                  <a:lnTo>
                    <a:pt x="1388364" y="491490"/>
                  </a:lnTo>
                  <a:lnTo>
                    <a:pt x="1388364" y="510540"/>
                  </a:lnTo>
                  <a:lnTo>
                    <a:pt x="1372743" y="521462"/>
                  </a:lnTo>
                  <a:lnTo>
                    <a:pt x="1030351" y="29972"/>
                  </a:lnTo>
                  <a:lnTo>
                    <a:pt x="1045972" y="19050"/>
                  </a:lnTo>
                  <a:lnTo>
                    <a:pt x="1061593" y="29972"/>
                  </a:lnTo>
                  <a:lnTo>
                    <a:pt x="719328" y="521462"/>
                  </a:lnTo>
                  <a:lnTo>
                    <a:pt x="703707" y="510540"/>
                  </a:lnTo>
                  <a:lnTo>
                    <a:pt x="703707" y="491490"/>
                  </a:lnTo>
                  <a:lnTo>
                    <a:pt x="821182" y="491490"/>
                  </a:lnTo>
                  <a:cubicBezTo>
                    <a:pt x="831723" y="491490"/>
                    <a:pt x="840232" y="499999"/>
                    <a:pt x="840232" y="510540"/>
                  </a:cubicBezTo>
                  <a:lnTo>
                    <a:pt x="840232" y="1126744"/>
                  </a:lnTo>
                  <a:cubicBezTo>
                    <a:pt x="840232" y="1137285"/>
                    <a:pt x="831723" y="1145794"/>
                    <a:pt x="821182" y="1145794"/>
                  </a:cubicBezTo>
                  <a:lnTo>
                    <a:pt x="19050" y="1145794"/>
                  </a:lnTo>
                  <a:close/>
                </a:path>
              </a:pathLst>
            </a:custGeom>
            <a:solidFill>
              <a:srgbClr val="CCCCCC"/>
            </a:solidFill>
          </p:spPr>
          <p:txBody>
            <a:bodyPr/>
            <a:lstStyle/>
            <a:p>
              <a:endParaRPr lang="en-US"/>
            </a:p>
          </p:txBody>
        </p:sp>
      </p:grpSp>
      <p:grpSp>
        <p:nvGrpSpPr>
          <p:cNvPr id="34" name="Group 34"/>
          <p:cNvGrpSpPr/>
          <p:nvPr/>
        </p:nvGrpSpPr>
        <p:grpSpPr>
          <a:xfrm>
            <a:off x="9935188" y="7060468"/>
            <a:ext cx="2752401" cy="1213791"/>
            <a:chOff x="0" y="0"/>
            <a:chExt cx="3669868" cy="1618388"/>
          </a:xfrm>
        </p:grpSpPr>
        <p:sp>
          <p:nvSpPr>
            <p:cNvPr id="35" name="Freeform 35"/>
            <p:cNvSpPr/>
            <p:nvPr/>
          </p:nvSpPr>
          <p:spPr>
            <a:xfrm>
              <a:off x="19050" y="19050"/>
              <a:ext cx="3631692" cy="1580261"/>
            </a:xfrm>
            <a:custGeom>
              <a:avLst/>
              <a:gdLst/>
              <a:ahLst/>
              <a:cxnLst/>
              <a:rect l="l" t="t" r="r" b="b"/>
              <a:pathLst>
                <a:path w="3631692" h="1580261">
                  <a:moveTo>
                    <a:pt x="0" y="263398"/>
                  </a:moveTo>
                  <a:cubicBezTo>
                    <a:pt x="0" y="117983"/>
                    <a:pt x="119507" y="0"/>
                    <a:pt x="266954" y="0"/>
                  </a:cubicBezTo>
                  <a:lnTo>
                    <a:pt x="3364738" y="0"/>
                  </a:lnTo>
                  <a:cubicBezTo>
                    <a:pt x="3512185" y="0"/>
                    <a:pt x="3631692" y="117983"/>
                    <a:pt x="3631692" y="263398"/>
                  </a:cubicBezTo>
                  <a:lnTo>
                    <a:pt x="3631692" y="1316863"/>
                  </a:lnTo>
                  <a:cubicBezTo>
                    <a:pt x="3631692" y="1462405"/>
                    <a:pt x="3512185" y="1580261"/>
                    <a:pt x="3364738" y="1580261"/>
                  </a:cubicBezTo>
                  <a:lnTo>
                    <a:pt x="266954" y="1580261"/>
                  </a:lnTo>
                  <a:cubicBezTo>
                    <a:pt x="119507" y="1580261"/>
                    <a:pt x="0" y="1462278"/>
                    <a:pt x="0" y="1316863"/>
                  </a:cubicBezTo>
                  <a:close/>
                </a:path>
              </a:pathLst>
            </a:custGeom>
            <a:solidFill>
              <a:srgbClr val="CCCCCC"/>
            </a:solidFill>
          </p:spPr>
          <p:txBody>
            <a:bodyPr/>
            <a:lstStyle/>
            <a:p>
              <a:endParaRPr lang="en-US"/>
            </a:p>
          </p:txBody>
        </p:sp>
        <p:sp>
          <p:nvSpPr>
            <p:cNvPr id="36" name="Freeform 36"/>
            <p:cNvSpPr/>
            <p:nvPr/>
          </p:nvSpPr>
          <p:spPr>
            <a:xfrm>
              <a:off x="0" y="0"/>
              <a:ext cx="3669792" cy="1618361"/>
            </a:xfrm>
            <a:custGeom>
              <a:avLst/>
              <a:gdLst/>
              <a:ahLst/>
              <a:cxnLst/>
              <a:rect l="l" t="t" r="r" b="b"/>
              <a:pathLst>
                <a:path w="3669792" h="1618361">
                  <a:moveTo>
                    <a:pt x="0" y="282448"/>
                  </a:moveTo>
                  <a:cubicBezTo>
                    <a:pt x="0" y="126238"/>
                    <a:pt x="128270" y="0"/>
                    <a:pt x="286004" y="0"/>
                  </a:cubicBezTo>
                  <a:lnTo>
                    <a:pt x="3383788" y="0"/>
                  </a:lnTo>
                  <a:lnTo>
                    <a:pt x="3383788" y="19050"/>
                  </a:lnTo>
                  <a:lnTo>
                    <a:pt x="3383788" y="0"/>
                  </a:lnTo>
                  <a:cubicBezTo>
                    <a:pt x="3541522" y="0"/>
                    <a:pt x="3669792" y="126238"/>
                    <a:pt x="3669792" y="282448"/>
                  </a:cubicBezTo>
                  <a:lnTo>
                    <a:pt x="3650742" y="282448"/>
                  </a:lnTo>
                  <a:lnTo>
                    <a:pt x="3669792" y="282448"/>
                  </a:lnTo>
                  <a:lnTo>
                    <a:pt x="3669792" y="1335913"/>
                  </a:lnTo>
                  <a:lnTo>
                    <a:pt x="3650742" y="1335913"/>
                  </a:lnTo>
                  <a:lnTo>
                    <a:pt x="3669792" y="1335913"/>
                  </a:lnTo>
                  <a:cubicBezTo>
                    <a:pt x="3669792" y="1492123"/>
                    <a:pt x="3541522" y="1618361"/>
                    <a:pt x="3383788" y="1618361"/>
                  </a:cubicBezTo>
                  <a:lnTo>
                    <a:pt x="3383788" y="1599311"/>
                  </a:lnTo>
                  <a:lnTo>
                    <a:pt x="3383788" y="1618361"/>
                  </a:lnTo>
                  <a:lnTo>
                    <a:pt x="286004" y="1618361"/>
                  </a:lnTo>
                  <a:lnTo>
                    <a:pt x="286004" y="1599311"/>
                  </a:lnTo>
                  <a:lnTo>
                    <a:pt x="286004" y="1618361"/>
                  </a:lnTo>
                  <a:cubicBezTo>
                    <a:pt x="128270" y="1618361"/>
                    <a:pt x="0" y="1492123"/>
                    <a:pt x="0" y="1335913"/>
                  </a:cubicBezTo>
                  <a:lnTo>
                    <a:pt x="0" y="282448"/>
                  </a:lnTo>
                  <a:lnTo>
                    <a:pt x="19050" y="282448"/>
                  </a:lnTo>
                  <a:lnTo>
                    <a:pt x="0" y="282448"/>
                  </a:lnTo>
                  <a:moveTo>
                    <a:pt x="38100" y="282448"/>
                  </a:moveTo>
                  <a:lnTo>
                    <a:pt x="38100" y="1335913"/>
                  </a:lnTo>
                  <a:lnTo>
                    <a:pt x="19050" y="1335913"/>
                  </a:lnTo>
                  <a:lnTo>
                    <a:pt x="38100" y="1335913"/>
                  </a:lnTo>
                  <a:cubicBezTo>
                    <a:pt x="38100" y="1470660"/>
                    <a:pt x="148844" y="1580261"/>
                    <a:pt x="286004" y="1580261"/>
                  </a:cubicBezTo>
                  <a:lnTo>
                    <a:pt x="3383788" y="1580261"/>
                  </a:lnTo>
                  <a:cubicBezTo>
                    <a:pt x="3520948" y="1580261"/>
                    <a:pt x="3631692" y="1470660"/>
                    <a:pt x="3631692" y="1335913"/>
                  </a:cubicBezTo>
                  <a:lnTo>
                    <a:pt x="3631692" y="282448"/>
                  </a:lnTo>
                  <a:cubicBezTo>
                    <a:pt x="3631819" y="147701"/>
                    <a:pt x="3520948" y="38100"/>
                    <a:pt x="3383788" y="38100"/>
                  </a:cubicBezTo>
                  <a:lnTo>
                    <a:pt x="286004" y="38100"/>
                  </a:lnTo>
                  <a:lnTo>
                    <a:pt x="286004" y="19050"/>
                  </a:lnTo>
                  <a:lnTo>
                    <a:pt x="286004" y="38100"/>
                  </a:lnTo>
                  <a:cubicBezTo>
                    <a:pt x="148844" y="38100"/>
                    <a:pt x="38100" y="147701"/>
                    <a:pt x="38100" y="282448"/>
                  </a:cubicBezTo>
                  <a:close/>
                </a:path>
              </a:pathLst>
            </a:custGeom>
            <a:solidFill>
              <a:srgbClr val="CCCCCC"/>
            </a:solidFill>
          </p:spPr>
          <p:txBody>
            <a:bodyPr/>
            <a:lstStyle/>
            <a:p>
              <a:endParaRPr lang="en-US"/>
            </a:p>
          </p:txBody>
        </p:sp>
      </p:grpSp>
      <p:sp>
        <p:nvSpPr>
          <p:cNvPr id="37" name="TextBox 37"/>
          <p:cNvSpPr txBox="1"/>
          <p:nvPr/>
        </p:nvSpPr>
        <p:spPr>
          <a:xfrm>
            <a:off x="10046397" y="7171677"/>
            <a:ext cx="2529984" cy="991374"/>
          </a:xfrm>
          <a:prstGeom prst="rect">
            <a:avLst/>
          </a:prstGeom>
        </p:spPr>
        <p:txBody>
          <a:bodyPr lIns="0" tIns="0" rIns="0" bIns="0" rtlCol="0" anchor="t">
            <a:spAutoFit/>
          </a:bodyPr>
          <a:lstStyle/>
          <a:p>
            <a:pPr algn="ctr">
              <a:lnSpc>
                <a:spcPts val="2520"/>
              </a:lnSpc>
            </a:pPr>
            <a:r>
              <a:rPr lang="en-US" sz="2100" spc="-83">
                <a:solidFill>
                  <a:srgbClr val="000000"/>
                </a:solidFill>
                <a:latin typeface="Open Sans Bold"/>
              </a:rPr>
              <a:t>Proponent: Construction, Operation &amp; Closure</a:t>
            </a:r>
          </a:p>
        </p:txBody>
      </p:sp>
      <p:grpSp>
        <p:nvGrpSpPr>
          <p:cNvPr id="38" name="Group 38"/>
          <p:cNvGrpSpPr/>
          <p:nvPr/>
        </p:nvGrpSpPr>
        <p:grpSpPr>
          <a:xfrm>
            <a:off x="11472916" y="8495836"/>
            <a:ext cx="2699414" cy="1108391"/>
            <a:chOff x="0" y="0"/>
            <a:chExt cx="3599218" cy="1477854"/>
          </a:xfrm>
        </p:grpSpPr>
        <p:sp>
          <p:nvSpPr>
            <p:cNvPr id="39" name="Freeform 39"/>
            <p:cNvSpPr/>
            <p:nvPr/>
          </p:nvSpPr>
          <p:spPr>
            <a:xfrm>
              <a:off x="19050" y="19050"/>
              <a:ext cx="3561080" cy="1439799"/>
            </a:xfrm>
            <a:custGeom>
              <a:avLst/>
              <a:gdLst/>
              <a:ahLst/>
              <a:cxnLst/>
              <a:rect l="l" t="t" r="r" b="b"/>
              <a:pathLst>
                <a:path w="3561080" h="1439799">
                  <a:moveTo>
                    <a:pt x="0" y="240030"/>
                  </a:moveTo>
                  <a:cubicBezTo>
                    <a:pt x="0" y="107442"/>
                    <a:pt x="109093" y="0"/>
                    <a:pt x="243713" y="0"/>
                  </a:cubicBezTo>
                  <a:lnTo>
                    <a:pt x="3317367" y="0"/>
                  </a:lnTo>
                  <a:cubicBezTo>
                    <a:pt x="3451987" y="0"/>
                    <a:pt x="3561080" y="107442"/>
                    <a:pt x="3561080" y="240030"/>
                  </a:cubicBezTo>
                  <a:lnTo>
                    <a:pt x="3561080" y="1199769"/>
                  </a:lnTo>
                  <a:cubicBezTo>
                    <a:pt x="3561080" y="1332357"/>
                    <a:pt x="3451987" y="1439799"/>
                    <a:pt x="3317367" y="1439799"/>
                  </a:cubicBezTo>
                  <a:lnTo>
                    <a:pt x="243713" y="1439799"/>
                  </a:lnTo>
                  <a:cubicBezTo>
                    <a:pt x="109093" y="1439799"/>
                    <a:pt x="0" y="1332357"/>
                    <a:pt x="0" y="1199769"/>
                  </a:cubicBezTo>
                  <a:close/>
                </a:path>
              </a:pathLst>
            </a:custGeom>
            <a:solidFill>
              <a:srgbClr val="CCCCCC"/>
            </a:solidFill>
          </p:spPr>
          <p:txBody>
            <a:bodyPr/>
            <a:lstStyle/>
            <a:p>
              <a:endParaRPr lang="en-US"/>
            </a:p>
          </p:txBody>
        </p:sp>
        <p:sp>
          <p:nvSpPr>
            <p:cNvPr id="40" name="Freeform 40"/>
            <p:cNvSpPr/>
            <p:nvPr/>
          </p:nvSpPr>
          <p:spPr>
            <a:xfrm>
              <a:off x="0" y="0"/>
              <a:ext cx="3599180" cy="1477899"/>
            </a:xfrm>
            <a:custGeom>
              <a:avLst/>
              <a:gdLst/>
              <a:ahLst/>
              <a:cxnLst/>
              <a:rect l="l" t="t" r="r" b="b"/>
              <a:pathLst>
                <a:path w="3599180" h="1477899">
                  <a:moveTo>
                    <a:pt x="0" y="259080"/>
                  </a:moveTo>
                  <a:cubicBezTo>
                    <a:pt x="0" y="115697"/>
                    <a:pt x="117983" y="0"/>
                    <a:pt x="262763" y="0"/>
                  </a:cubicBezTo>
                  <a:lnTo>
                    <a:pt x="3336417" y="0"/>
                  </a:lnTo>
                  <a:lnTo>
                    <a:pt x="3336417" y="19050"/>
                  </a:lnTo>
                  <a:lnTo>
                    <a:pt x="3336417" y="0"/>
                  </a:lnTo>
                  <a:cubicBezTo>
                    <a:pt x="3481324" y="0"/>
                    <a:pt x="3599180" y="115697"/>
                    <a:pt x="3599180" y="259080"/>
                  </a:cubicBezTo>
                  <a:lnTo>
                    <a:pt x="3580130" y="259080"/>
                  </a:lnTo>
                  <a:lnTo>
                    <a:pt x="3599180" y="259080"/>
                  </a:lnTo>
                  <a:lnTo>
                    <a:pt x="3599180" y="1218819"/>
                  </a:lnTo>
                  <a:lnTo>
                    <a:pt x="3580130" y="1218819"/>
                  </a:lnTo>
                  <a:lnTo>
                    <a:pt x="3599180" y="1218819"/>
                  </a:lnTo>
                  <a:cubicBezTo>
                    <a:pt x="3599180" y="1362202"/>
                    <a:pt x="3481197" y="1477899"/>
                    <a:pt x="3336417" y="1477899"/>
                  </a:cubicBezTo>
                  <a:lnTo>
                    <a:pt x="3336417" y="1458849"/>
                  </a:lnTo>
                  <a:lnTo>
                    <a:pt x="3336417" y="1477899"/>
                  </a:lnTo>
                  <a:lnTo>
                    <a:pt x="262763" y="1477899"/>
                  </a:lnTo>
                  <a:lnTo>
                    <a:pt x="262763" y="1458849"/>
                  </a:lnTo>
                  <a:lnTo>
                    <a:pt x="262763" y="1477899"/>
                  </a:lnTo>
                  <a:cubicBezTo>
                    <a:pt x="117983" y="1477899"/>
                    <a:pt x="0" y="1362202"/>
                    <a:pt x="0" y="1218819"/>
                  </a:cubicBezTo>
                  <a:lnTo>
                    <a:pt x="0" y="259080"/>
                  </a:lnTo>
                  <a:lnTo>
                    <a:pt x="19050" y="259080"/>
                  </a:lnTo>
                  <a:lnTo>
                    <a:pt x="0" y="259080"/>
                  </a:lnTo>
                  <a:moveTo>
                    <a:pt x="38100" y="259080"/>
                  </a:moveTo>
                  <a:lnTo>
                    <a:pt x="38100" y="1218819"/>
                  </a:lnTo>
                  <a:lnTo>
                    <a:pt x="19050" y="1218819"/>
                  </a:lnTo>
                  <a:lnTo>
                    <a:pt x="38100" y="1218819"/>
                  </a:lnTo>
                  <a:cubicBezTo>
                    <a:pt x="38100" y="1340612"/>
                    <a:pt x="138430" y="1439799"/>
                    <a:pt x="262763" y="1439799"/>
                  </a:cubicBezTo>
                  <a:lnTo>
                    <a:pt x="3336417" y="1439799"/>
                  </a:lnTo>
                  <a:cubicBezTo>
                    <a:pt x="3460750" y="1439799"/>
                    <a:pt x="3561080" y="1340612"/>
                    <a:pt x="3561080" y="1218819"/>
                  </a:cubicBezTo>
                  <a:lnTo>
                    <a:pt x="3561080" y="259080"/>
                  </a:lnTo>
                  <a:cubicBezTo>
                    <a:pt x="3561080" y="137287"/>
                    <a:pt x="3460750" y="38100"/>
                    <a:pt x="3336417" y="38100"/>
                  </a:cubicBezTo>
                  <a:lnTo>
                    <a:pt x="262763" y="38100"/>
                  </a:lnTo>
                  <a:lnTo>
                    <a:pt x="262763" y="19050"/>
                  </a:lnTo>
                  <a:lnTo>
                    <a:pt x="262763" y="38100"/>
                  </a:lnTo>
                  <a:cubicBezTo>
                    <a:pt x="138430" y="38100"/>
                    <a:pt x="38100" y="137287"/>
                    <a:pt x="38100" y="259080"/>
                  </a:cubicBezTo>
                  <a:close/>
                </a:path>
              </a:pathLst>
            </a:custGeom>
            <a:solidFill>
              <a:srgbClr val="CCCCCC"/>
            </a:solidFill>
          </p:spPr>
          <p:txBody>
            <a:bodyPr/>
            <a:lstStyle/>
            <a:p>
              <a:endParaRPr lang="en-US"/>
            </a:p>
          </p:txBody>
        </p:sp>
      </p:grpSp>
      <p:sp>
        <p:nvSpPr>
          <p:cNvPr id="41" name="TextBox 41"/>
          <p:cNvSpPr txBox="1"/>
          <p:nvPr/>
        </p:nvSpPr>
        <p:spPr>
          <a:xfrm>
            <a:off x="11578978" y="8601898"/>
            <a:ext cx="2487289" cy="896267"/>
          </a:xfrm>
          <a:prstGeom prst="rect">
            <a:avLst/>
          </a:prstGeom>
        </p:spPr>
        <p:txBody>
          <a:bodyPr lIns="0" tIns="0" rIns="0" bIns="0" rtlCol="0" anchor="t">
            <a:spAutoFit/>
          </a:bodyPr>
          <a:lstStyle/>
          <a:p>
            <a:pPr algn="ctr">
              <a:lnSpc>
                <a:spcPts val="2520"/>
              </a:lnSpc>
            </a:pPr>
            <a:r>
              <a:rPr lang="en-US" sz="2100" spc="-83">
                <a:solidFill>
                  <a:srgbClr val="000000"/>
                </a:solidFill>
                <a:latin typeface="Open Sans Bold"/>
              </a:rPr>
              <a:t>Government: Compliance &amp; Monitoring</a:t>
            </a:r>
          </a:p>
        </p:txBody>
      </p:sp>
      <p:grpSp>
        <p:nvGrpSpPr>
          <p:cNvPr id="44" name="Group 44"/>
          <p:cNvGrpSpPr/>
          <p:nvPr/>
        </p:nvGrpSpPr>
        <p:grpSpPr>
          <a:xfrm>
            <a:off x="4328090" y="3013572"/>
            <a:ext cx="3717038" cy="1500133"/>
            <a:chOff x="0" y="0"/>
            <a:chExt cx="4956050" cy="2000178"/>
          </a:xfrm>
        </p:grpSpPr>
        <p:sp>
          <p:nvSpPr>
            <p:cNvPr id="45" name="Freeform 45"/>
            <p:cNvSpPr/>
            <p:nvPr/>
          </p:nvSpPr>
          <p:spPr>
            <a:xfrm>
              <a:off x="0" y="0"/>
              <a:ext cx="4956048" cy="2000250"/>
            </a:xfrm>
            <a:custGeom>
              <a:avLst/>
              <a:gdLst/>
              <a:ahLst/>
              <a:cxnLst/>
              <a:rect l="l" t="t" r="r" b="b"/>
              <a:pathLst>
                <a:path w="4956048" h="2000250">
                  <a:moveTo>
                    <a:pt x="0" y="1000125"/>
                  </a:moveTo>
                  <a:cubicBezTo>
                    <a:pt x="0" y="401828"/>
                    <a:pt x="1180211" y="0"/>
                    <a:pt x="2478024" y="0"/>
                  </a:cubicBezTo>
                  <a:cubicBezTo>
                    <a:pt x="3775837" y="0"/>
                    <a:pt x="4956048" y="401828"/>
                    <a:pt x="4956048" y="1000125"/>
                  </a:cubicBezTo>
                  <a:lnTo>
                    <a:pt x="4879848" y="1000125"/>
                  </a:lnTo>
                  <a:lnTo>
                    <a:pt x="4956048" y="1000125"/>
                  </a:lnTo>
                  <a:cubicBezTo>
                    <a:pt x="4956048" y="1598422"/>
                    <a:pt x="3775837" y="2000250"/>
                    <a:pt x="2478024" y="2000250"/>
                  </a:cubicBezTo>
                  <a:lnTo>
                    <a:pt x="2478024" y="1924050"/>
                  </a:lnTo>
                  <a:lnTo>
                    <a:pt x="2478024" y="2000250"/>
                  </a:lnTo>
                  <a:cubicBezTo>
                    <a:pt x="1180211" y="2000123"/>
                    <a:pt x="0" y="1598422"/>
                    <a:pt x="0" y="1000125"/>
                  </a:cubicBezTo>
                  <a:lnTo>
                    <a:pt x="76200" y="1000125"/>
                  </a:lnTo>
                  <a:lnTo>
                    <a:pt x="152400" y="1000125"/>
                  </a:lnTo>
                  <a:lnTo>
                    <a:pt x="76200" y="1000125"/>
                  </a:lnTo>
                  <a:lnTo>
                    <a:pt x="0" y="1000125"/>
                  </a:lnTo>
                  <a:moveTo>
                    <a:pt x="152400" y="1000125"/>
                  </a:moveTo>
                  <a:cubicBezTo>
                    <a:pt x="152400" y="1042162"/>
                    <a:pt x="118237" y="1076325"/>
                    <a:pt x="76200" y="1076325"/>
                  </a:cubicBezTo>
                  <a:cubicBezTo>
                    <a:pt x="34163" y="1076325"/>
                    <a:pt x="0" y="1042162"/>
                    <a:pt x="0" y="1000125"/>
                  </a:cubicBezTo>
                  <a:cubicBezTo>
                    <a:pt x="0" y="958088"/>
                    <a:pt x="34163" y="923925"/>
                    <a:pt x="76200" y="923925"/>
                  </a:cubicBezTo>
                  <a:cubicBezTo>
                    <a:pt x="118237" y="923925"/>
                    <a:pt x="152400" y="958088"/>
                    <a:pt x="152400" y="1000125"/>
                  </a:cubicBezTo>
                  <a:cubicBezTo>
                    <a:pt x="152400" y="1422273"/>
                    <a:pt x="1122934" y="1847850"/>
                    <a:pt x="2478024" y="1847850"/>
                  </a:cubicBezTo>
                  <a:cubicBezTo>
                    <a:pt x="3833114" y="1847850"/>
                    <a:pt x="4803648" y="1422400"/>
                    <a:pt x="4803648" y="1000125"/>
                  </a:cubicBezTo>
                  <a:cubicBezTo>
                    <a:pt x="4803648" y="577850"/>
                    <a:pt x="3833114" y="152400"/>
                    <a:pt x="2478024" y="152400"/>
                  </a:cubicBezTo>
                  <a:lnTo>
                    <a:pt x="2478024" y="76200"/>
                  </a:lnTo>
                  <a:lnTo>
                    <a:pt x="2478024" y="152400"/>
                  </a:lnTo>
                  <a:cubicBezTo>
                    <a:pt x="1122934" y="152400"/>
                    <a:pt x="152400" y="577850"/>
                    <a:pt x="152400" y="1000125"/>
                  </a:cubicBezTo>
                  <a:close/>
                </a:path>
              </a:pathLst>
            </a:custGeom>
            <a:solidFill>
              <a:srgbClr val="0C076D"/>
            </a:solidFill>
          </p:spPr>
          <p:txBody>
            <a:bodyPr/>
            <a:lstStyle/>
            <a:p>
              <a:endParaRPr 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054977"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What YESAB does not do </a:t>
            </a:r>
          </a:p>
        </p:txBody>
      </p:sp>
      <p:sp>
        <p:nvSpPr>
          <p:cNvPr id="3" name="TextBox 3"/>
          <p:cNvSpPr txBox="1"/>
          <p:nvPr/>
        </p:nvSpPr>
        <p:spPr>
          <a:xfrm>
            <a:off x="1028700" y="2513939"/>
            <a:ext cx="10299984" cy="4195191"/>
          </a:xfrm>
          <a:prstGeom prst="rect">
            <a:avLst/>
          </a:prstGeom>
        </p:spPr>
        <p:txBody>
          <a:bodyPr lIns="0" tIns="0" rIns="0" bIns="0" rtlCol="0" anchor="t">
            <a:spAutoFit/>
          </a:bodyPr>
          <a:lstStyle/>
          <a:p>
            <a:pPr marL="615315" lvl="1" indent="-307657" algn="l">
              <a:lnSpc>
                <a:spcPts val="3671"/>
              </a:lnSpc>
              <a:buFont typeface="Arial"/>
              <a:buChar char="•"/>
            </a:pPr>
            <a:r>
              <a:rPr lang="en-US" sz="3399" spc="-210" dirty="0">
                <a:solidFill>
                  <a:srgbClr val="000000"/>
                </a:solidFill>
                <a:latin typeface="Calibri (MS)"/>
              </a:rPr>
              <a:t>We are not a regulator</a:t>
            </a:r>
          </a:p>
          <a:p>
            <a:pPr marL="615315" lvl="1" indent="-307657" algn="l">
              <a:lnSpc>
                <a:spcPts val="3671"/>
              </a:lnSpc>
            </a:pPr>
            <a:endParaRPr lang="en-US" sz="3399" spc="-210" dirty="0">
              <a:solidFill>
                <a:srgbClr val="000000"/>
              </a:solidFill>
              <a:latin typeface="Calibri (MS)"/>
            </a:endParaRPr>
          </a:p>
          <a:p>
            <a:pPr marL="615315" lvl="1" indent="-307657" algn="l">
              <a:lnSpc>
                <a:spcPts val="3671"/>
              </a:lnSpc>
              <a:buFont typeface="Arial"/>
              <a:buChar char="•"/>
            </a:pPr>
            <a:r>
              <a:rPr lang="en-US" sz="3399" spc="-210" dirty="0">
                <a:solidFill>
                  <a:srgbClr val="000000"/>
                </a:solidFill>
                <a:latin typeface="Calibri (MS)"/>
              </a:rPr>
              <a:t>We are not part of any government department or branch </a:t>
            </a:r>
          </a:p>
          <a:p>
            <a:pPr marL="615315" lvl="1" indent="-307657" algn="l">
              <a:lnSpc>
                <a:spcPts val="3671"/>
              </a:lnSpc>
            </a:pPr>
            <a:endParaRPr lang="en-US" sz="3399" spc="-210" dirty="0">
              <a:solidFill>
                <a:srgbClr val="000000"/>
              </a:solidFill>
              <a:latin typeface="Calibri (MS)"/>
            </a:endParaRPr>
          </a:p>
          <a:p>
            <a:pPr marL="615315" lvl="1" indent="-307657" algn="l">
              <a:lnSpc>
                <a:spcPts val="3671"/>
              </a:lnSpc>
              <a:buFont typeface="Arial"/>
              <a:buChar char="•"/>
            </a:pPr>
            <a:r>
              <a:rPr lang="en-US" sz="3399" spc="-210" dirty="0">
                <a:solidFill>
                  <a:srgbClr val="000000"/>
                </a:solidFill>
                <a:latin typeface="Calibri (MS)"/>
              </a:rPr>
              <a:t>We do not make final decisions on projects</a:t>
            </a:r>
          </a:p>
          <a:p>
            <a:pPr marL="615315" lvl="1" indent="-307657" algn="l">
              <a:lnSpc>
                <a:spcPts val="3671"/>
              </a:lnSpc>
            </a:pPr>
            <a:endParaRPr lang="en-US" sz="3399" spc="-210" dirty="0">
              <a:solidFill>
                <a:srgbClr val="000000"/>
              </a:solidFill>
              <a:latin typeface="Calibri (MS)"/>
            </a:endParaRPr>
          </a:p>
          <a:p>
            <a:pPr marL="615315" lvl="1" indent="-307657" algn="l">
              <a:lnSpc>
                <a:spcPts val="3671"/>
              </a:lnSpc>
              <a:buFont typeface="Arial"/>
              <a:buChar char="•"/>
            </a:pPr>
            <a:r>
              <a:rPr lang="en-US" sz="3399" spc="-210" dirty="0">
                <a:solidFill>
                  <a:srgbClr val="000000"/>
                </a:solidFill>
                <a:latin typeface="Calibri (MS)"/>
              </a:rPr>
              <a:t>We do not issue permits, </a:t>
            </a:r>
            <a:r>
              <a:rPr lang="en-US" sz="3399" spc="-210" dirty="0" err="1">
                <a:solidFill>
                  <a:srgbClr val="000000"/>
                </a:solidFill>
                <a:latin typeface="Calibri (MS)"/>
              </a:rPr>
              <a:t>licences</a:t>
            </a:r>
            <a:r>
              <a:rPr lang="en-US" sz="3399" spc="-210" dirty="0">
                <a:solidFill>
                  <a:srgbClr val="000000"/>
                </a:solidFill>
                <a:latin typeface="Calibri (MS)"/>
              </a:rPr>
              <a:t> or authorizations</a:t>
            </a:r>
          </a:p>
          <a:p>
            <a:pPr marL="615315" lvl="1" indent="-307657" algn="l">
              <a:lnSpc>
                <a:spcPts val="3671"/>
              </a:lnSpc>
            </a:pPr>
            <a:endParaRPr lang="en-US" sz="3399" spc="-210" dirty="0">
              <a:solidFill>
                <a:srgbClr val="000000"/>
              </a:solidFill>
              <a:latin typeface="Calibri (MS)"/>
            </a:endParaRPr>
          </a:p>
          <a:p>
            <a:pPr marL="615315" lvl="1" indent="-307657" algn="l">
              <a:lnSpc>
                <a:spcPts val="3671"/>
              </a:lnSpc>
              <a:buFont typeface="Arial"/>
              <a:buChar char="•"/>
            </a:pPr>
            <a:r>
              <a:rPr lang="en-US" sz="3399" spc="-210" dirty="0">
                <a:solidFill>
                  <a:srgbClr val="000000"/>
                </a:solidFill>
                <a:latin typeface="Calibri (MS)"/>
              </a:rPr>
              <a:t>We do not enforce permits </a:t>
            </a:r>
          </a:p>
        </p:txBody>
      </p:sp>
      <p:sp>
        <p:nvSpPr>
          <p:cNvPr id="4" name="Freeform 4"/>
          <p:cNvSpPr/>
          <p:nvPr/>
        </p:nvSpPr>
        <p:spPr>
          <a:xfrm>
            <a:off x="4527688" y="680638"/>
            <a:ext cx="898538" cy="874032"/>
          </a:xfrm>
          <a:custGeom>
            <a:avLst/>
            <a:gdLst/>
            <a:ahLst/>
            <a:cxnLst/>
            <a:rect l="l" t="t" r="r" b="b"/>
            <a:pathLst>
              <a:path w="898538" h="874032">
                <a:moveTo>
                  <a:pt x="0" y="0"/>
                </a:moveTo>
                <a:lnTo>
                  <a:pt x="898538" y="0"/>
                </a:lnTo>
                <a:lnTo>
                  <a:pt x="898538" y="874032"/>
                </a:lnTo>
                <a:lnTo>
                  <a:pt x="0" y="87403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12659123" y="5876335"/>
            <a:ext cx="6772332" cy="4410665"/>
            <a:chOff x="0" y="0"/>
            <a:chExt cx="9029776" cy="5880887"/>
          </a:xfrm>
        </p:grpSpPr>
        <p:grpSp>
          <p:nvGrpSpPr>
            <p:cNvPr id="6" name="Group 6"/>
            <p:cNvGrpSpPr>
              <a:grpSpLocks noChangeAspect="1"/>
            </p:cNvGrpSpPr>
            <p:nvPr/>
          </p:nvGrpSpPr>
          <p:grpSpPr>
            <a:xfrm>
              <a:off x="2748372" y="0"/>
              <a:ext cx="3253156" cy="2817087"/>
              <a:chOff x="0" y="0"/>
              <a:chExt cx="4282440" cy="3708400"/>
            </a:xfrm>
          </p:grpSpPr>
          <p:sp>
            <p:nvSpPr>
              <p:cNvPr id="7" name="Freeform 7"/>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8" name="Group 8"/>
            <p:cNvGrpSpPr>
              <a:grpSpLocks noChangeAspect="1"/>
            </p:cNvGrpSpPr>
            <p:nvPr/>
          </p:nvGrpSpPr>
          <p:grpSpPr>
            <a:xfrm>
              <a:off x="2748372" y="3063800"/>
              <a:ext cx="3253156" cy="2817087"/>
              <a:chOff x="0" y="0"/>
              <a:chExt cx="4282440" cy="3708400"/>
            </a:xfrm>
          </p:grpSpPr>
          <p:sp>
            <p:nvSpPr>
              <p:cNvPr id="9" name="Freeform 9"/>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10" name="Group 10"/>
            <p:cNvGrpSpPr>
              <a:grpSpLocks noChangeAspect="1"/>
            </p:cNvGrpSpPr>
            <p:nvPr/>
          </p:nvGrpSpPr>
          <p:grpSpPr>
            <a:xfrm>
              <a:off x="5324894" y="1408543"/>
              <a:ext cx="3704882" cy="3208261"/>
              <a:chOff x="0" y="0"/>
              <a:chExt cx="4282440" cy="3708400"/>
            </a:xfrm>
          </p:grpSpPr>
          <p:sp>
            <p:nvSpPr>
              <p:cNvPr id="11" name="Freeform 11"/>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2" name="Group 12"/>
            <p:cNvGrpSpPr>
              <a:grpSpLocks noChangeAspect="1"/>
            </p:cNvGrpSpPr>
            <p:nvPr/>
          </p:nvGrpSpPr>
          <p:grpSpPr>
            <a:xfrm>
              <a:off x="0" y="1604130"/>
              <a:ext cx="3253156" cy="2817087"/>
              <a:chOff x="0" y="0"/>
              <a:chExt cx="4282440" cy="3708400"/>
            </a:xfrm>
          </p:grpSpPr>
          <p:sp>
            <p:nvSpPr>
              <p:cNvPr id="13" name="Freeform 13"/>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dirty="0">
                <a:solidFill>
                  <a:srgbClr val="000000"/>
                </a:solidFill>
                <a:latin typeface="Calibri (MS) Bold"/>
              </a:rPr>
              <a:t>Assessment Stats </a:t>
            </a:r>
          </a:p>
        </p:txBody>
      </p:sp>
      <p:sp>
        <p:nvSpPr>
          <p:cNvPr id="3" name="TextBox 3"/>
          <p:cNvSpPr txBox="1"/>
          <p:nvPr/>
        </p:nvSpPr>
        <p:spPr>
          <a:xfrm>
            <a:off x="1267992" y="2145981"/>
            <a:ext cx="11066344" cy="6357190"/>
          </a:xfrm>
          <a:prstGeom prst="rect">
            <a:avLst/>
          </a:prstGeom>
        </p:spPr>
        <p:txBody>
          <a:bodyPr lIns="0" tIns="0" rIns="0" bIns="0" rtlCol="0" anchor="t">
            <a:spAutoFit/>
          </a:bodyPr>
          <a:lstStyle/>
          <a:p>
            <a:pPr algn="l">
              <a:lnSpc>
                <a:spcPts val="3304"/>
              </a:lnSpc>
            </a:pPr>
            <a:r>
              <a:rPr lang="en-US" sz="3399" spc="-135" dirty="0">
                <a:solidFill>
                  <a:srgbClr val="000000"/>
                </a:solidFill>
                <a:latin typeface="Calibri (MS)"/>
              </a:rPr>
              <a:t>Number of Completed Assessments (2005 – 2023)</a:t>
            </a:r>
          </a:p>
          <a:p>
            <a:pPr marL="457200" indent="-457200" algn="l">
              <a:lnSpc>
                <a:spcPts val="3304"/>
              </a:lnSpc>
              <a:buFont typeface="Arial" panose="020B0604020202020204" pitchFamily="34" charset="0"/>
              <a:buChar char="•"/>
            </a:pPr>
            <a:endParaRPr lang="en-US" sz="3399" spc="-135" dirty="0">
              <a:solidFill>
                <a:srgbClr val="000000"/>
              </a:solidFill>
              <a:latin typeface="Calibri (MS)"/>
            </a:endParaRPr>
          </a:p>
          <a:p>
            <a:pPr marL="1298312" lvl="2" indent="-457200" algn="l">
              <a:lnSpc>
                <a:spcPts val="3304"/>
              </a:lnSpc>
              <a:buFont typeface="Arial" panose="020B0604020202020204" pitchFamily="34" charset="0"/>
              <a:buChar char="•"/>
            </a:pPr>
            <a:r>
              <a:rPr lang="en-US" sz="3399" spc="-135" dirty="0">
                <a:solidFill>
                  <a:srgbClr val="000000"/>
                </a:solidFill>
                <a:latin typeface="Calibri (MS)"/>
              </a:rPr>
              <a:t>3,463 projects </a:t>
            </a:r>
          </a:p>
          <a:p>
            <a:pPr marL="1298312" lvl="2" indent="-457200" algn="l">
              <a:lnSpc>
                <a:spcPts val="3304"/>
              </a:lnSpc>
              <a:buFont typeface="Arial" panose="020B0604020202020204" pitchFamily="34" charset="0"/>
              <a:buChar char="•"/>
            </a:pPr>
            <a:r>
              <a:rPr lang="en-US" sz="3399" spc="-135" dirty="0">
                <a:solidFill>
                  <a:srgbClr val="000000"/>
                </a:solidFill>
                <a:latin typeface="Calibri (MS)"/>
              </a:rPr>
              <a:t>Average number per year - 272 projects</a:t>
            </a:r>
          </a:p>
          <a:p>
            <a:pPr marL="841112" lvl="2" algn="l">
              <a:lnSpc>
                <a:spcPts val="3304"/>
              </a:lnSpc>
            </a:pPr>
            <a:endParaRPr lang="en-US" sz="3399" spc="-135" dirty="0">
              <a:solidFill>
                <a:srgbClr val="000000"/>
              </a:solidFill>
              <a:latin typeface="Calibri (MS)"/>
            </a:endParaRPr>
          </a:p>
          <a:p>
            <a:pPr marL="841112" lvl="2" algn="l">
              <a:lnSpc>
                <a:spcPts val="3304"/>
              </a:lnSpc>
            </a:pPr>
            <a:endParaRPr lang="en-US" sz="3399" spc="-135" dirty="0">
              <a:solidFill>
                <a:srgbClr val="000000"/>
              </a:solidFill>
              <a:latin typeface="Calibri (MS)"/>
            </a:endParaRPr>
          </a:p>
          <a:p>
            <a:pPr algn="l">
              <a:lnSpc>
                <a:spcPts val="3304"/>
              </a:lnSpc>
            </a:pPr>
            <a:r>
              <a:rPr lang="en-US" sz="3399" spc="-135" dirty="0">
                <a:solidFill>
                  <a:srgbClr val="000000"/>
                </a:solidFill>
                <a:latin typeface="Calibri (MS)"/>
              </a:rPr>
              <a:t>Type of Assessment:</a:t>
            </a:r>
          </a:p>
          <a:p>
            <a:pPr marL="841112" lvl="2" algn="l">
              <a:lnSpc>
                <a:spcPts val="3304"/>
              </a:lnSpc>
            </a:pPr>
            <a:endParaRPr lang="en-US" sz="3399" spc="-135" dirty="0">
              <a:solidFill>
                <a:srgbClr val="000000"/>
              </a:solidFill>
              <a:latin typeface="Calibri (MS)"/>
            </a:endParaRPr>
          </a:p>
          <a:p>
            <a:pPr marL="1298312" lvl="2" indent="-457200" algn="l">
              <a:lnSpc>
                <a:spcPts val="3304"/>
              </a:lnSpc>
              <a:buFont typeface="Arial" panose="020B0604020202020204" pitchFamily="34" charset="0"/>
              <a:buChar char="•"/>
            </a:pPr>
            <a:r>
              <a:rPr lang="en-US" sz="3399" spc="-135" dirty="0">
                <a:solidFill>
                  <a:srgbClr val="000000"/>
                </a:solidFill>
                <a:latin typeface="Calibri (MS)"/>
              </a:rPr>
              <a:t>Designated Office Evaluation - 99.7% (3,446 completed)</a:t>
            </a:r>
          </a:p>
          <a:p>
            <a:pPr marL="1298312" lvl="2" indent="-457200" algn="l">
              <a:lnSpc>
                <a:spcPts val="3304"/>
              </a:lnSpc>
              <a:buFont typeface="Arial" panose="020B0604020202020204" pitchFamily="34" charset="0"/>
              <a:buChar char="•"/>
            </a:pPr>
            <a:r>
              <a:rPr lang="en-US" sz="3399" spc="-135" dirty="0">
                <a:solidFill>
                  <a:srgbClr val="000000"/>
                </a:solidFill>
                <a:latin typeface="Calibri (MS)"/>
              </a:rPr>
              <a:t>Executive Committee Screening - 0.3% (11 completed, 4 active)</a:t>
            </a:r>
          </a:p>
          <a:p>
            <a:pPr marL="1298312" lvl="2" indent="-457200" algn="l">
              <a:lnSpc>
                <a:spcPts val="3304"/>
              </a:lnSpc>
              <a:buFont typeface="Arial" panose="020B0604020202020204" pitchFamily="34" charset="0"/>
              <a:buChar char="•"/>
            </a:pPr>
            <a:r>
              <a:rPr lang="en-US" sz="3399" spc="-135" dirty="0">
                <a:solidFill>
                  <a:srgbClr val="000000"/>
                </a:solidFill>
                <a:latin typeface="Calibri (MS)"/>
              </a:rPr>
              <a:t>Panel Review 0% (1 active)</a:t>
            </a:r>
          </a:p>
          <a:p>
            <a:pPr marL="1261668" lvl="2" indent="-420556" algn="l">
              <a:lnSpc>
                <a:spcPts val="3304"/>
              </a:lnSpc>
            </a:pPr>
            <a:endParaRPr lang="en-US" sz="3399" spc="-135" dirty="0">
              <a:solidFill>
                <a:srgbClr val="000000"/>
              </a:solidFill>
              <a:latin typeface="Calibri (MS)"/>
            </a:endParaRPr>
          </a:p>
          <a:p>
            <a:pPr marL="1261668" lvl="2" indent="-420556" algn="l">
              <a:lnSpc>
                <a:spcPts val="3304"/>
              </a:lnSpc>
            </a:pPr>
            <a:r>
              <a:rPr lang="en-US" sz="3399" spc="-135" dirty="0">
                <a:solidFill>
                  <a:srgbClr val="000000"/>
                </a:solidFill>
                <a:latin typeface="Calibri (MS)"/>
              </a:rPr>
              <a:t> </a:t>
            </a:r>
          </a:p>
          <a:p>
            <a:pPr marL="1261668" lvl="2" indent="-420556" algn="l">
              <a:lnSpc>
                <a:spcPts val="3304"/>
              </a:lnSpc>
            </a:pPr>
            <a:endParaRPr lang="en-US" sz="3399" spc="-135" dirty="0">
              <a:solidFill>
                <a:srgbClr val="000000"/>
              </a:solidFill>
              <a:latin typeface="Calibri (MS)"/>
            </a:endParaRP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
        <p:nvSpPr>
          <p:cNvPr id="13" name="Freeform 13"/>
          <p:cNvSpPr/>
          <p:nvPr/>
        </p:nvSpPr>
        <p:spPr>
          <a:xfrm>
            <a:off x="10842397" y="2145981"/>
            <a:ext cx="2572519" cy="2638481"/>
          </a:xfrm>
          <a:custGeom>
            <a:avLst/>
            <a:gdLst/>
            <a:ahLst/>
            <a:cxnLst/>
            <a:rect l="l" t="t" r="r" b="b"/>
            <a:pathLst>
              <a:path w="2572519" h="2638481">
                <a:moveTo>
                  <a:pt x="0" y="0"/>
                </a:moveTo>
                <a:lnTo>
                  <a:pt x="2572519" y="0"/>
                </a:lnTo>
                <a:lnTo>
                  <a:pt x="2572519" y="2638481"/>
                </a:lnTo>
                <a:lnTo>
                  <a:pt x="0" y="26384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910506"/>
          </a:xfrm>
          <a:prstGeom prst="rect">
            <a:avLst/>
          </a:prstGeom>
        </p:spPr>
        <p:txBody>
          <a:bodyPr lIns="0" tIns="0" rIns="0" bIns="0" rtlCol="0" anchor="t">
            <a:spAutoFit/>
          </a:bodyPr>
          <a:lstStyle/>
          <a:p>
            <a:pPr algn="ctr">
              <a:lnSpc>
                <a:spcPts val="7128"/>
              </a:lnSpc>
            </a:pPr>
            <a:r>
              <a:rPr lang="en-US" sz="6600" spc="-263" dirty="0">
                <a:solidFill>
                  <a:srgbClr val="000000"/>
                </a:solidFill>
                <a:latin typeface="Calibri (MS) Bold"/>
              </a:rPr>
              <a:t>Assessments by District 2005-2023 </a:t>
            </a:r>
          </a:p>
        </p:txBody>
      </p:sp>
      <p:graphicFrame>
        <p:nvGraphicFramePr>
          <p:cNvPr id="13" name="Chart 12">
            <a:extLst>
              <a:ext uri="{FF2B5EF4-FFF2-40B4-BE49-F238E27FC236}">
                <a16:creationId xmlns:a16="http://schemas.microsoft.com/office/drawing/2014/main" id="{E7901E70-64D5-ED20-EBF3-39FB67A8D6BD}"/>
              </a:ext>
            </a:extLst>
          </p:cNvPr>
          <p:cNvGraphicFramePr>
            <a:graphicFrameLocks/>
          </p:cNvGraphicFramePr>
          <p:nvPr/>
        </p:nvGraphicFramePr>
        <p:xfrm>
          <a:off x="4340322" y="1686095"/>
          <a:ext cx="11013092" cy="78194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67172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95400" y="613963"/>
            <a:ext cx="16535400" cy="910506"/>
          </a:xfrm>
          <a:prstGeom prst="rect">
            <a:avLst/>
          </a:prstGeom>
        </p:spPr>
        <p:txBody>
          <a:bodyPr wrap="square" lIns="0" tIns="0" rIns="0" bIns="0" rtlCol="0" anchor="t">
            <a:spAutoFit/>
          </a:bodyPr>
          <a:lstStyle/>
          <a:p>
            <a:pPr algn="ctr">
              <a:lnSpc>
                <a:spcPts val="7128"/>
              </a:lnSpc>
            </a:pPr>
            <a:r>
              <a:rPr lang="en-US" sz="6600" spc="-263" dirty="0">
                <a:solidFill>
                  <a:srgbClr val="000000"/>
                </a:solidFill>
                <a:latin typeface="Calibri (MS) Bold"/>
              </a:rPr>
              <a:t>Projects by Sector</a:t>
            </a:r>
          </a:p>
        </p:txBody>
      </p:sp>
      <p:graphicFrame>
        <p:nvGraphicFramePr>
          <p:cNvPr id="17" name="Chart 16">
            <a:extLst>
              <a:ext uri="{FF2B5EF4-FFF2-40B4-BE49-F238E27FC236}">
                <a16:creationId xmlns:a16="http://schemas.microsoft.com/office/drawing/2014/main" id="{EA99EA96-8F8B-C7EC-1AF5-DC9EF4274DCB}"/>
              </a:ext>
            </a:extLst>
          </p:cNvPr>
          <p:cNvGraphicFramePr>
            <a:graphicFrameLocks/>
          </p:cNvGraphicFramePr>
          <p:nvPr/>
        </p:nvGraphicFramePr>
        <p:xfrm>
          <a:off x="3466215" y="1998921"/>
          <a:ext cx="11376836" cy="76741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92263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E7901E70-64D5-ED20-EBF3-39FB67A8D6BD}"/>
              </a:ext>
            </a:extLst>
          </p:cNvPr>
          <p:cNvGraphicFramePr>
            <a:graphicFrameLocks/>
          </p:cNvGraphicFramePr>
          <p:nvPr/>
        </p:nvGraphicFramePr>
        <p:xfrm>
          <a:off x="3763927" y="1901428"/>
          <a:ext cx="10329502" cy="7582814"/>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2">
            <a:extLst>
              <a:ext uri="{FF2B5EF4-FFF2-40B4-BE49-F238E27FC236}">
                <a16:creationId xmlns:a16="http://schemas.microsoft.com/office/drawing/2014/main" id="{BAB58206-FD0E-BA26-4FA0-6429E1B88256}"/>
              </a:ext>
            </a:extLst>
          </p:cNvPr>
          <p:cNvSpPr txBox="1"/>
          <p:nvPr/>
        </p:nvSpPr>
        <p:spPr>
          <a:xfrm>
            <a:off x="1989512" y="613963"/>
            <a:ext cx="13533120" cy="910506"/>
          </a:xfrm>
          <a:prstGeom prst="rect">
            <a:avLst/>
          </a:prstGeom>
        </p:spPr>
        <p:txBody>
          <a:bodyPr lIns="0" tIns="0" rIns="0" bIns="0" rtlCol="0" anchor="t">
            <a:spAutoFit/>
          </a:bodyPr>
          <a:lstStyle/>
          <a:p>
            <a:pPr algn="ctr">
              <a:lnSpc>
                <a:spcPts val="7128"/>
              </a:lnSpc>
            </a:pPr>
            <a:r>
              <a:rPr lang="en-US" sz="6600" spc="-263" dirty="0">
                <a:solidFill>
                  <a:srgbClr val="000000"/>
                </a:solidFill>
                <a:latin typeface="Calibri (MS) Bold"/>
              </a:rPr>
              <a:t>Assessment Outcomes</a:t>
            </a:r>
          </a:p>
        </p:txBody>
      </p:sp>
    </p:spTree>
    <p:extLst>
      <p:ext uri="{BB962C8B-B14F-4D97-AF65-F5344CB8AC3E}">
        <p14:creationId xmlns:p14="http://schemas.microsoft.com/office/powerpoint/2010/main" val="2138157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39753" y="4507420"/>
            <a:ext cx="13048454"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How do YESAB assessments work? </a:t>
            </a:r>
          </a:p>
        </p:txBody>
      </p:sp>
      <p:sp>
        <p:nvSpPr>
          <p:cNvPr id="3" name="Freeform 3"/>
          <p:cNvSpPr/>
          <p:nvPr/>
        </p:nvSpPr>
        <p:spPr>
          <a:xfrm>
            <a:off x="524953" y="30861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p:nvPr/>
        </p:nvGrpSpPr>
        <p:grpSpPr>
          <a:xfrm>
            <a:off x="10564288" y="7740654"/>
            <a:ext cx="7149928" cy="1791884"/>
            <a:chOff x="0" y="0"/>
            <a:chExt cx="9533237" cy="2389179"/>
          </a:xfrm>
        </p:grpSpPr>
        <p:grpSp>
          <p:nvGrpSpPr>
            <p:cNvPr id="5" name="Group 5"/>
            <p:cNvGrpSpPr/>
            <p:nvPr/>
          </p:nvGrpSpPr>
          <p:grpSpPr>
            <a:xfrm>
              <a:off x="3368194" y="0"/>
              <a:ext cx="2780135" cy="2389179"/>
              <a:chOff x="0" y="0"/>
              <a:chExt cx="812800" cy="698500"/>
            </a:xfrm>
          </p:grpSpPr>
          <p:sp>
            <p:nvSpPr>
              <p:cNvPr id="6" name="Freeform 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04AAD"/>
              </a:solidFill>
            </p:spPr>
            <p:txBody>
              <a:bodyPr/>
              <a:lstStyle/>
              <a:p>
                <a:endParaRPr lang="en-US"/>
              </a:p>
            </p:txBody>
          </p:sp>
          <p:sp>
            <p:nvSpPr>
              <p:cNvPr id="7" name="TextBox 7"/>
              <p:cNvSpPr txBox="1"/>
              <p:nvPr/>
            </p:nvSpPr>
            <p:spPr>
              <a:xfrm>
                <a:off x="114300" y="-28575"/>
                <a:ext cx="584200" cy="727075"/>
              </a:xfrm>
              <a:prstGeom prst="rect">
                <a:avLst/>
              </a:prstGeom>
            </p:spPr>
            <p:txBody>
              <a:bodyPr lIns="213840" tIns="213840" rIns="213840" bIns="213840" rtlCol="0" anchor="ctr"/>
              <a:lstStyle/>
              <a:p>
                <a:pPr algn="ctr">
                  <a:lnSpc>
                    <a:spcPts val="1959"/>
                  </a:lnSpc>
                  <a:spcBef>
                    <a:spcPct val="0"/>
                  </a:spcBef>
                </a:pPr>
                <a:endParaRPr/>
              </a:p>
            </p:txBody>
          </p:sp>
        </p:grpSp>
        <p:grpSp>
          <p:nvGrpSpPr>
            <p:cNvPr id="8" name="Group 8"/>
            <p:cNvGrpSpPr/>
            <p:nvPr/>
          </p:nvGrpSpPr>
          <p:grpSpPr>
            <a:xfrm>
              <a:off x="0" y="0"/>
              <a:ext cx="2780135" cy="2389179"/>
              <a:chOff x="0" y="0"/>
              <a:chExt cx="812800" cy="698500"/>
            </a:xfrm>
          </p:grpSpPr>
          <p:sp>
            <p:nvSpPr>
              <p:cNvPr id="9" name="Freeform 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070C0"/>
              </a:solidFill>
            </p:spPr>
            <p:txBody>
              <a:bodyPr/>
              <a:lstStyle/>
              <a:p>
                <a:endParaRPr lang="en-US"/>
              </a:p>
            </p:txBody>
          </p:sp>
          <p:sp>
            <p:nvSpPr>
              <p:cNvPr id="10" name="TextBox 10"/>
              <p:cNvSpPr txBox="1"/>
              <p:nvPr/>
            </p:nvSpPr>
            <p:spPr>
              <a:xfrm>
                <a:off x="114300" y="-28575"/>
                <a:ext cx="584200" cy="727075"/>
              </a:xfrm>
              <a:prstGeom prst="rect">
                <a:avLst/>
              </a:prstGeom>
            </p:spPr>
            <p:txBody>
              <a:bodyPr lIns="213840" tIns="213840" rIns="213840" bIns="213840" rtlCol="0" anchor="ctr"/>
              <a:lstStyle/>
              <a:p>
                <a:pPr algn="ctr">
                  <a:lnSpc>
                    <a:spcPts val="1959"/>
                  </a:lnSpc>
                  <a:spcBef>
                    <a:spcPct val="0"/>
                  </a:spcBef>
                </a:pPr>
                <a:endParaRPr/>
              </a:p>
            </p:txBody>
          </p:sp>
        </p:grpSp>
        <p:grpSp>
          <p:nvGrpSpPr>
            <p:cNvPr id="11" name="Group 11"/>
            <p:cNvGrpSpPr/>
            <p:nvPr/>
          </p:nvGrpSpPr>
          <p:grpSpPr>
            <a:xfrm>
              <a:off x="6753102" y="0"/>
              <a:ext cx="2780135" cy="2389179"/>
              <a:chOff x="0" y="0"/>
              <a:chExt cx="812800" cy="698500"/>
            </a:xfrm>
          </p:grpSpPr>
          <p:sp>
            <p:nvSpPr>
              <p:cNvPr id="12" name="Freeform 12"/>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CCCCCC"/>
              </a:solidFill>
            </p:spPr>
            <p:txBody>
              <a:bodyPr/>
              <a:lstStyle/>
              <a:p>
                <a:endParaRPr lang="en-US"/>
              </a:p>
            </p:txBody>
          </p:sp>
          <p:sp>
            <p:nvSpPr>
              <p:cNvPr id="13" name="TextBox 13"/>
              <p:cNvSpPr txBox="1"/>
              <p:nvPr/>
            </p:nvSpPr>
            <p:spPr>
              <a:xfrm>
                <a:off x="114300" y="-28575"/>
                <a:ext cx="584200" cy="727075"/>
              </a:xfrm>
              <a:prstGeom prst="rect">
                <a:avLst/>
              </a:prstGeom>
            </p:spPr>
            <p:txBody>
              <a:bodyPr lIns="213840" tIns="213840" rIns="213840" bIns="213840" rtlCol="0" anchor="ctr"/>
              <a:lstStyle/>
              <a:p>
                <a:pPr algn="ctr">
                  <a:lnSpc>
                    <a:spcPts val="1959"/>
                  </a:lnSpc>
                  <a:spcBef>
                    <a:spcPct val="0"/>
                  </a:spcBef>
                </a:pPr>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862001"/>
            <a:ext cx="11626805" cy="6023966"/>
          </a:xfrm>
          <a:prstGeom prst="rect">
            <a:avLst/>
          </a:prstGeom>
        </p:spPr>
        <p:txBody>
          <a:bodyPr lIns="0" tIns="0" rIns="0" bIns="0" rtlCol="0" anchor="t">
            <a:spAutoFit/>
          </a:bodyPr>
          <a:lstStyle/>
          <a:p>
            <a:pPr algn="l">
              <a:lnSpc>
                <a:spcPts val="3671"/>
              </a:lnSpc>
            </a:pPr>
            <a:endParaRPr dirty="0"/>
          </a:p>
          <a:p>
            <a:pPr algn="l">
              <a:lnSpc>
                <a:spcPts val="3671"/>
              </a:lnSpc>
            </a:pPr>
            <a:r>
              <a:rPr lang="en-US" sz="3399" spc="-135" dirty="0">
                <a:solidFill>
                  <a:srgbClr val="000000"/>
                </a:solidFill>
                <a:latin typeface="Calibri (MS) Bold"/>
              </a:rPr>
              <a:t>Regional:</a:t>
            </a:r>
            <a:r>
              <a:rPr lang="en-US" sz="3399" spc="-135" dirty="0">
                <a:solidFill>
                  <a:srgbClr val="000000"/>
                </a:solidFill>
                <a:latin typeface="Calibri (MS)"/>
              </a:rPr>
              <a:t> Designated Office Evaluations </a:t>
            </a:r>
          </a:p>
          <a:p>
            <a:pPr algn="l">
              <a:lnSpc>
                <a:spcPts val="3671"/>
              </a:lnSpc>
            </a:pPr>
            <a:r>
              <a:rPr lang="en-US" sz="3399" spc="-135" dirty="0">
                <a:solidFill>
                  <a:srgbClr val="000000"/>
                </a:solidFill>
                <a:latin typeface="Calibri (MS)"/>
              </a:rPr>
              <a:t>The majority of assessments (%) are done in regional, community-based offices </a:t>
            </a:r>
          </a:p>
          <a:p>
            <a:pPr algn="l">
              <a:lnSpc>
                <a:spcPts val="3671"/>
              </a:lnSpc>
            </a:pPr>
            <a:endParaRPr lang="en-US" sz="3399" spc="-135" dirty="0">
              <a:solidFill>
                <a:srgbClr val="000000"/>
              </a:solidFill>
              <a:latin typeface="Calibri (MS)"/>
            </a:endParaRPr>
          </a:p>
          <a:p>
            <a:pPr algn="l">
              <a:lnSpc>
                <a:spcPts val="3671"/>
              </a:lnSpc>
            </a:pPr>
            <a:r>
              <a:rPr lang="en-US" sz="3399" spc="-135" dirty="0">
                <a:solidFill>
                  <a:srgbClr val="000000"/>
                </a:solidFill>
                <a:latin typeface="Calibri (MS) Bold"/>
              </a:rPr>
              <a:t>Head Office:</a:t>
            </a:r>
            <a:r>
              <a:rPr lang="en-US" sz="3399" spc="-135" dirty="0">
                <a:solidFill>
                  <a:srgbClr val="000000"/>
                </a:solidFill>
                <a:latin typeface="Calibri (MS)"/>
              </a:rPr>
              <a:t> Executive Committee Screenings</a:t>
            </a:r>
          </a:p>
          <a:p>
            <a:pPr algn="l">
              <a:lnSpc>
                <a:spcPts val="3671"/>
              </a:lnSpc>
            </a:pPr>
            <a:r>
              <a:rPr lang="en-US" sz="3399" spc="-135" dirty="0">
                <a:solidFill>
                  <a:srgbClr val="000000"/>
                </a:solidFill>
                <a:latin typeface="Calibri (MS)"/>
              </a:rPr>
              <a:t>The Executive Committee of the Board assesses larger projects that come to it directly, or are referred by a Designated Office </a:t>
            </a:r>
          </a:p>
          <a:p>
            <a:pPr algn="l">
              <a:lnSpc>
                <a:spcPts val="3671"/>
              </a:lnSpc>
            </a:pPr>
            <a:endParaRPr lang="en-US" sz="3399" spc="-135" dirty="0">
              <a:solidFill>
                <a:srgbClr val="000000"/>
              </a:solidFill>
              <a:latin typeface="Calibri (MS)"/>
            </a:endParaRPr>
          </a:p>
          <a:p>
            <a:pPr algn="l">
              <a:lnSpc>
                <a:spcPts val="3671"/>
              </a:lnSpc>
            </a:pPr>
            <a:r>
              <a:rPr lang="en-US" sz="3399" spc="-135" dirty="0">
                <a:solidFill>
                  <a:srgbClr val="000000"/>
                </a:solidFill>
                <a:latin typeface="Calibri (MS) Bold"/>
              </a:rPr>
              <a:t>Board Level:</a:t>
            </a:r>
            <a:r>
              <a:rPr lang="en-US" sz="3399" spc="-135" dirty="0">
                <a:solidFill>
                  <a:srgbClr val="000000"/>
                </a:solidFill>
                <a:latin typeface="Calibri (MS)"/>
              </a:rPr>
              <a:t> Panel Reviews </a:t>
            </a:r>
          </a:p>
          <a:p>
            <a:pPr algn="l">
              <a:lnSpc>
                <a:spcPts val="3671"/>
              </a:lnSpc>
            </a:pPr>
            <a:r>
              <a:rPr lang="en-US" sz="3399" spc="-135" dirty="0">
                <a:solidFill>
                  <a:srgbClr val="000000"/>
                </a:solidFill>
                <a:latin typeface="Calibri (MS)"/>
              </a:rPr>
              <a:t>Panels of the Board are established to assess projects that may cause major public concern and are referred to it by the Executive Committee.</a:t>
            </a:r>
          </a:p>
          <a:p>
            <a:pPr algn="l">
              <a:lnSpc>
                <a:spcPts val="3671"/>
              </a:lnSpc>
            </a:pPr>
            <a:endParaRPr lang="en-US" sz="3399" spc="-135" dirty="0">
              <a:solidFill>
                <a:srgbClr val="000000"/>
              </a:solidFill>
              <a:latin typeface="Calibri (MS)"/>
            </a:endParaRPr>
          </a:p>
        </p:txBody>
      </p:sp>
      <p:sp>
        <p:nvSpPr>
          <p:cNvPr id="3" name="Freeform 3"/>
          <p:cNvSpPr/>
          <p:nvPr/>
        </p:nvSpPr>
        <p:spPr>
          <a:xfrm>
            <a:off x="12655505" y="5872717"/>
            <a:ext cx="6780070" cy="4417901"/>
          </a:xfrm>
          <a:custGeom>
            <a:avLst/>
            <a:gdLst/>
            <a:ahLst/>
            <a:cxnLst/>
            <a:rect l="l" t="t" r="r" b="b"/>
            <a:pathLst>
              <a:path w="6780070" h="4417901">
                <a:moveTo>
                  <a:pt x="0" y="0"/>
                </a:moveTo>
                <a:lnTo>
                  <a:pt x="6780070" y="0"/>
                </a:lnTo>
                <a:lnTo>
                  <a:pt x="6780070" y="4417901"/>
                </a:lnTo>
                <a:lnTo>
                  <a:pt x="0" y="44179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1989512" y="547288"/>
            <a:ext cx="13533120" cy="1138809"/>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Three levels of assessment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306500"/>
            <a:ext cx="13288002"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Regional Assessments</a:t>
            </a:r>
          </a:p>
        </p:txBody>
      </p:sp>
      <p:sp>
        <p:nvSpPr>
          <p:cNvPr id="3" name="Freeform 3"/>
          <p:cNvSpPr/>
          <p:nvPr/>
        </p:nvSpPr>
        <p:spPr>
          <a:xfrm>
            <a:off x="5371128" y="1715066"/>
            <a:ext cx="6875396" cy="8044147"/>
          </a:xfrm>
          <a:custGeom>
            <a:avLst/>
            <a:gdLst/>
            <a:ahLst/>
            <a:cxnLst/>
            <a:rect l="l" t="t" r="r" b="b"/>
            <a:pathLst>
              <a:path w="6875396" h="8044147">
                <a:moveTo>
                  <a:pt x="0" y="0"/>
                </a:moveTo>
                <a:lnTo>
                  <a:pt x="6875396" y="0"/>
                </a:lnTo>
                <a:lnTo>
                  <a:pt x="6875396" y="8044147"/>
                </a:lnTo>
                <a:lnTo>
                  <a:pt x="0" y="8044147"/>
                </a:lnTo>
                <a:lnTo>
                  <a:pt x="0" y="0"/>
                </a:lnTo>
                <a:close/>
              </a:path>
            </a:pathLst>
          </a:custGeom>
          <a:blipFill>
            <a:blip r:embed="rId3"/>
            <a:stretch>
              <a:fillRect t="-14317" b="-13940"/>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00364" y="127219"/>
            <a:ext cx="12987791" cy="10032561"/>
          </a:xfrm>
          <a:custGeom>
            <a:avLst/>
            <a:gdLst/>
            <a:ahLst/>
            <a:cxnLst/>
            <a:rect l="l" t="t" r="r" b="b"/>
            <a:pathLst>
              <a:path w="12987791" h="10032561">
                <a:moveTo>
                  <a:pt x="0" y="0"/>
                </a:moveTo>
                <a:lnTo>
                  <a:pt x="12987791" y="0"/>
                </a:lnTo>
                <a:lnTo>
                  <a:pt x="12987791" y="10032562"/>
                </a:lnTo>
                <a:lnTo>
                  <a:pt x="0" y="10032562"/>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377440" y="459295"/>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What is YESAB?</a:t>
            </a:r>
          </a:p>
        </p:txBody>
      </p:sp>
      <p:sp>
        <p:nvSpPr>
          <p:cNvPr id="3" name="TextBox 3"/>
          <p:cNvSpPr txBox="1"/>
          <p:nvPr/>
        </p:nvSpPr>
        <p:spPr>
          <a:xfrm>
            <a:off x="1028700" y="2803017"/>
            <a:ext cx="12600356" cy="4744889"/>
          </a:xfrm>
          <a:prstGeom prst="rect">
            <a:avLst/>
          </a:prstGeom>
        </p:spPr>
        <p:txBody>
          <a:bodyPr lIns="0" tIns="0" rIns="0" bIns="0" rtlCol="0" anchor="t">
            <a:spAutoFit/>
          </a:bodyPr>
          <a:lstStyle/>
          <a:p>
            <a:pPr marL="614883" lvl="1" indent="-307441" algn="l">
              <a:lnSpc>
                <a:spcPts val="3671"/>
              </a:lnSpc>
              <a:buFont typeface="Arial"/>
              <a:buChar char="•"/>
            </a:pPr>
            <a:r>
              <a:rPr lang="en-US" sz="3399" spc="-135" dirty="0">
                <a:solidFill>
                  <a:srgbClr val="000000"/>
                </a:solidFill>
                <a:latin typeface="Calibri (MS)"/>
              </a:rPr>
              <a:t>Yukon Environmental and Socio-economic Assessment Board  is an independent Board established under the </a:t>
            </a:r>
            <a:r>
              <a:rPr lang="en-US" sz="3399" u="sng" spc="-135" dirty="0">
                <a:solidFill>
                  <a:srgbClr val="000000"/>
                </a:solidFill>
                <a:latin typeface="Calibri (MS)"/>
                <a:hlinkClick r:id="rId3" tooltip="https://cyfn.ca/agreements/umbrella-final-agreement/"/>
              </a:rPr>
              <a:t>Umbrella Final Agreement </a:t>
            </a:r>
            <a:r>
              <a:rPr lang="en-US" sz="3399" spc="-135" dirty="0">
                <a:solidFill>
                  <a:srgbClr val="000000"/>
                </a:solidFill>
                <a:latin typeface="Calibri (MS)"/>
              </a:rPr>
              <a:t>and </a:t>
            </a:r>
            <a:r>
              <a:rPr lang="en-US" sz="3399" u="sng" spc="-135" dirty="0">
                <a:solidFill>
                  <a:srgbClr val="000000"/>
                </a:solidFill>
                <a:latin typeface="Calibri (MS)"/>
                <a:hlinkClick r:id="rId4" tooltip="https://laws-lois.justice.gc.ca/eng/acts/y-2.2/index.html"/>
              </a:rPr>
              <a:t>YESAA legislation</a:t>
            </a:r>
            <a:r>
              <a:rPr lang="en-US" sz="3399" spc="-135" dirty="0">
                <a:solidFill>
                  <a:srgbClr val="000000"/>
                </a:solidFill>
                <a:latin typeface="Calibri (MS)"/>
              </a:rPr>
              <a:t> in 2003.</a:t>
            </a:r>
          </a:p>
          <a:p>
            <a:pPr marL="614883" lvl="1" indent="-307441" algn="l">
              <a:lnSpc>
                <a:spcPts val="3671"/>
              </a:lnSpc>
              <a:buFont typeface="Arial"/>
              <a:buChar char="•"/>
            </a:pPr>
            <a:r>
              <a:rPr lang="en-US" sz="3399" spc="-132" dirty="0">
                <a:solidFill>
                  <a:srgbClr val="000000"/>
                </a:solidFill>
                <a:latin typeface="Calibri (MS)"/>
              </a:rPr>
              <a:t>YESAB conducts environmental and socio-economic assessments of projects before they are considered by </a:t>
            </a:r>
            <a:r>
              <a:rPr lang="en-US" sz="3399" spc="-132" dirty="0">
                <a:latin typeface="Calibri (MS)"/>
              </a:rPr>
              <a:t>the governing body. </a:t>
            </a:r>
          </a:p>
          <a:p>
            <a:pPr marL="614883" lvl="1" indent="-307441" algn="l">
              <a:lnSpc>
                <a:spcPts val="3671"/>
              </a:lnSpc>
              <a:buFont typeface="Arial"/>
              <a:buChar char="•"/>
            </a:pPr>
            <a:r>
              <a:rPr lang="en-US" sz="3399" spc="-132" dirty="0">
                <a:solidFill>
                  <a:srgbClr val="000000"/>
                </a:solidFill>
                <a:latin typeface="Calibri (MS)"/>
              </a:rPr>
              <a:t>YESAB’s purpose, on behalf of all Canadians, is to conduct neutral assessments in the Yukon that contribute to protecting the environment and the social, economic, and cultural well-being of First Nations and residents.</a:t>
            </a:r>
          </a:p>
          <a:p>
            <a:pPr algn="l">
              <a:lnSpc>
                <a:spcPts val="3671"/>
              </a:lnSpc>
            </a:pPr>
            <a:endParaRPr lang="en-US" sz="3399" spc="-132" dirty="0">
              <a:solidFill>
                <a:srgbClr val="000000"/>
              </a:solidFill>
              <a:latin typeface="Calibri (MS)"/>
            </a:endParaRP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17216" y="64381"/>
            <a:ext cx="8253569" cy="10158239"/>
          </a:xfrm>
          <a:custGeom>
            <a:avLst/>
            <a:gdLst/>
            <a:ahLst/>
            <a:cxnLst/>
            <a:rect l="l" t="t" r="r" b="b"/>
            <a:pathLst>
              <a:path w="8253569" h="10158239">
                <a:moveTo>
                  <a:pt x="0" y="0"/>
                </a:moveTo>
                <a:lnTo>
                  <a:pt x="8253568" y="0"/>
                </a:lnTo>
                <a:lnTo>
                  <a:pt x="8253568" y="10158238"/>
                </a:lnTo>
                <a:lnTo>
                  <a:pt x="0" y="10158238"/>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a:extLst>
              <a:ext uri="{FF2B5EF4-FFF2-40B4-BE49-F238E27FC236}">
                <a16:creationId xmlns:a16="http://schemas.microsoft.com/office/drawing/2014/main" id="{5D03D199-B658-F073-DAA1-37AD2B5D80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2100" y="0"/>
            <a:ext cx="7543800" cy="10287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049126"/>
            <a:ext cx="7780972" cy="2823591"/>
          </a:xfrm>
          <a:prstGeom prst="rect">
            <a:avLst/>
          </a:prstGeom>
        </p:spPr>
        <p:txBody>
          <a:bodyPr lIns="0" tIns="0" rIns="0" bIns="0" rtlCol="0" anchor="t">
            <a:spAutoFit/>
          </a:bodyPr>
          <a:lstStyle/>
          <a:p>
            <a:pPr algn="l">
              <a:lnSpc>
                <a:spcPts val="3671"/>
              </a:lnSpc>
            </a:pPr>
            <a:r>
              <a:rPr lang="en-US" sz="3399" spc="-210">
                <a:solidFill>
                  <a:srgbClr val="000000"/>
                </a:solidFill>
                <a:latin typeface="Calibri (MS)"/>
              </a:rPr>
              <a:t>Governed by: </a:t>
            </a:r>
          </a:p>
          <a:p>
            <a:pPr algn="l">
              <a:lnSpc>
                <a:spcPts val="3671"/>
              </a:lnSpc>
            </a:pPr>
            <a:endParaRPr lang="en-US" sz="3399" spc="-210">
              <a:solidFill>
                <a:srgbClr val="000000"/>
              </a:solidFill>
              <a:latin typeface="Calibri (MS)"/>
            </a:endParaRPr>
          </a:p>
          <a:p>
            <a:pPr marL="734059" lvl="1" indent="-367030" algn="l">
              <a:lnSpc>
                <a:spcPts val="3671"/>
              </a:lnSpc>
              <a:buFont typeface="Arial"/>
              <a:buChar char="•"/>
            </a:pPr>
            <a:r>
              <a:rPr lang="en-US" sz="3399" spc="-210">
                <a:solidFill>
                  <a:srgbClr val="000000"/>
                </a:solidFill>
                <a:latin typeface="Calibri (MS)"/>
              </a:rPr>
              <a:t>Act, Regulations</a:t>
            </a:r>
          </a:p>
          <a:p>
            <a:pPr marL="734059" lvl="1" indent="-367030" algn="l">
              <a:lnSpc>
                <a:spcPts val="3671"/>
              </a:lnSpc>
              <a:buFont typeface="Arial"/>
              <a:buChar char="•"/>
            </a:pPr>
            <a:r>
              <a:rPr lang="en-US" sz="3399" spc="-210">
                <a:solidFill>
                  <a:srgbClr val="000000"/>
                </a:solidFill>
                <a:latin typeface="Calibri (MS)"/>
              </a:rPr>
              <a:t>Board Rules</a:t>
            </a:r>
          </a:p>
          <a:p>
            <a:pPr marL="734059" lvl="1" indent="-367030" algn="l">
              <a:lnSpc>
                <a:spcPts val="3671"/>
              </a:lnSpc>
              <a:buFont typeface="Arial"/>
              <a:buChar char="•"/>
            </a:pPr>
            <a:r>
              <a:rPr lang="en-US" sz="3399" spc="-210">
                <a:solidFill>
                  <a:srgbClr val="000000"/>
                </a:solidFill>
                <a:latin typeface="Calibri (MS)"/>
              </a:rPr>
              <a:t>Policies &amp; Guidelines </a:t>
            </a:r>
          </a:p>
          <a:p>
            <a:pPr marL="734059" lvl="1" indent="-367030" algn="l">
              <a:lnSpc>
                <a:spcPts val="3671"/>
              </a:lnSpc>
              <a:buFont typeface="Arial"/>
              <a:buChar char="•"/>
            </a:pPr>
            <a:r>
              <a:rPr lang="en-US" sz="3399" spc="-210">
                <a:solidFill>
                  <a:srgbClr val="000000"/>
                </a:solidFill>
                <a:latin typeface="Calibri (MS)"/>
              </a:rPr>
              <a:t>Impact Assessment Methodology </a:t>
            </a:r>
          </a:p>
        </p:txBody>
      </p:sp>
      <p:sp>
        <p:nvSpPr>
          <p:cNvPr id="3" name="TextBox 3"/>
          <p:cNvSpPr txBox="1"/>
          <p:nvPr/>
        </p:nvSpPr>
        <p:spPr>
          <a:xfrm>
            <a:off x="2218112" y="8425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YESAB’s Methods – How We Do Our Work</a:t>
            </a:r>
          </a:p>
        </p:txBody>
      </p:sp>
      <p:sp>
        <p:nvSpPr>
          <p:cNvPr id="4" name="Freeform 4"/>
          <p:cNvSpPr/>
          <p:nvPr/>
        </p:nvSpPr>
        <p:spPr>
          <a:xfrm>
            <a:off x="12655505" y="5872717"/>
            <a:ext cx="6780070" cy="4417901"/>
          </a:xfrm>
          <a:custGeom>
            <a:avLst/>
            <a:gdLst/>
            <a:ahLst/>
            <a:cxnLst/>
            <a:rect l="l" t="t" r="r" b="b"/>
            <a:pathLst>
              <a:path w="6780070" h="4417901">
                <a:moveTo>
                  <a:pt x="0" y="0"/>
                </a:moveTo>
                <a:lnTo>
                  <a:pt x="6780070" y="0"/>
                </a:lnTo>
                <a:lnTo>
                  <a:pt x="6780070" y="4417901"/>
                </a:lnTo>
                <a:lnTo>
                  <a:pt x="0" y="44179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049126"/>
            <a:ext cx="7780972" cy="2823591"/>
          </a:xfrm>
          <a:prstGeom prst="rect">
            <a:avLst/>
          </a:prstGeom>
        </p:spPr>
        <p:txBody>
          <a:bodyPr lIns="0" tIns="0" rIns="0" bIns="0" rtlCol="0" anchor="t">
            <a:spAutoFit/>
          </a:bodyPr>
          <a:lstStyle/>
          <a:p>
            <a:pPr algn="l">
              <a:lnSpc>
                <a:spcPts val="3671"/>
              </a:lnSpc>
            </a:pPr>
            <a:r>
              <a:rPr lang="en-US" sz="3399" spc="-207">
                <a:solidFill>
                  <a:srgbClr val="000000"/>
                </a:solidFill>
                <a:latin typeface="Calibri (MS)"/>
              </a:rPr>
              <a:t>YESAB issues a Recommendation that the project can: </a:t>
            </a:r>
          </a:p>
          <a:p>
            <a:pPr marL="734059" lvl="1" indent="-367030" algn="l">
              <a:lnSpc>
                <a:spcPts val="3671"/>
              </a:lnSpc>
              <a:buFont typeface="Arial"/>
              <a:buChar char="•"/>
            </a:pPr>
            <a:r>
              <a:rPr lang="en-US" sz="3399" spc="-207">
                <a:solidFill>
                  <a:srgbClr val="000000"/>
                </a:solidFill>
                <a:latin typeface="Calibri (MS)"/>
              </a:rPr>
              <a:t>proceed, </a:t>
            </a:r>
          </a:p>
          <a:p>
            <a:pPr marL="734059" lvl="1" indent="-367030" algn="l">
              <a:lnSpc>
                <a:spcPts val="3671"/>
              </a:lnSpc>
              <a:buFont typeface="Arial"/>
              <a:buChar char="•"/>
            </a:pPr>
            <a:r>
              <a:rPr lang="en-US" sz="3399" spc="-207">
                <a:solidFill>
                  <a:srgbClr val="000000"/>
                </a:solidFill>
                <a:latin typeface="Calibri (MS)"/>
              </a:rPr>
              <a:t>proceed with conditions, </a:t>
            </a:r>
          </a:p>
          <a:p>
            <a:pPr marL="734059" lvl="1" indent="-367030" algn="l">
              <a:lnSpc>
                <a:spcPts val="3671"/>
              </a:lnSpc>
              <a:buFont typeface="Arial"/>
              <a:buChar char="•"/>
            </a:pPr>
            <a:r>
              <a:rPr lang="en-US" sz="3399" spc="-207">
                <a:solidFill>
                  <a:srgbClr val="000000"/>
                </a:solidFill>
                <a:latin typeface="Calibri (MS)"/>
              </a:rPr>
              <a:t>cannot proceed, </a:t>
            </a:r>
          </a:p>
          <a:p>
            <a:pPr marL="734059" lvl="1" indent="-367030" algn="l">
              <a:lnSpc>
                <a:spcPts val="3671"/>
              </a:lnSpc>
              <a:buFont typeface="Arial"/>
              <a:buChar char="•"/>
            </a:pPr>
            <a:r>
              <a:rPr lang="en-US" sz="3399" spc="-210">
                <a:solidFill>
                  <a:srgbClr val="000000"/>
                </a:solidFill>
                <a:latin typeface="Calibri (MS)"/>
              </a:rPr>
              <a:t>or is referred to a higher level of assessment</a:t>
            </a:r>
          </a:p>
        </p:txBody>
      </p:sp>
      <p:sp>
        <p:nvSpPr>
          <p:cNvPr id="3" name="TextBox 3"/>
          <p:cNvSpPr txBox="1"/>
          <p:nvPr/>
        </p:nvSpPr>
        <p:spPr>
          <a:xfrm>
            <a:off x="2218112" y="8425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Assessment Recommendation</a:t>
            </a:r>
          </a:p>
        </p:txBody>
      </p:sp>
      <p:sp>
        <p:nvSpPr>
          <p:cNvPr id="4" name="Freeform 4"/>
          <p:cNvSpPr/>
          <p:nvPr/>
        </p:nvSpPr>
        <p:spPr>
          <a:xfrm>
            <a:off x="12655505" y="5872717"/>
            <a:ext cx="6780070" cy="4417901"/>
          </a:xfrm>
          <a:custGeom>
            <a:avLst/>
            <a:gdLst/>
            <a:ahLst/>
            <a:cxnLst/>
            <a:rect l="l" t="t" r="r" b="b"/>
            <a:pathLst>
              <a:path w="6780070" h="4417901">
                <a:moveTo>
                  <a:pt x="0" y="0"/>
                </a:moveTo>
                <a:lnTo>
                  <a:pt x="6780070" y="0"/>
                </a:lnTo>
                <a:lnTo>
                  <a:pt x="6780070" y="4417901"/>
                </a:lnTo>
                <a:lnTo>
                  <a:pt x="0" y="44179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Assessment Reports 	</a:t>
            </a:r>
          </a:p>
        </p:txBody>
      </p:sp>
      <p:sp>
        <p:nvSpPr>
          <p:cNvPr id="3" name="TextBox 3"/>
          <p:cNvSpPr txBox="1"/>
          <p:nvPr/>
        </p:nvSpPr>
        <p:spPr>
          <a:xfrm>
            <a:off x="1363028" y="2220018"/>
            <a:ext cx="8438073" cy="3737991"/>
          </a:xfrm>
          <a:prstGeom prst="rect">
            <a:avLst/>
          </a:prstGeom>
        </p:spPr>
        <p:txBody>
          <a:bodyPr lIns="0" tIns="0" rIns="0" bIns="0" rtlCol="0" anchor="t">
            <a:spAutoFit/>
          </a:bodyPr>
          <a:lstStyle/>
          <a:p>
            <a:pPr algn="l">
              <a:lnSpc>
                <a:spcPts val="3671"/>
              </a:lnSpc>
            </a:pPr>
            <a:r>
              <a:rPr lang="en-US" sz="3399" spc="-210">
                <a:solidFill>
                  <a:srgbClr val="000000"/>
                </a:solidFill>
                <a:latin typeface="Calibri (MS)"/>
              </a:rPr>
              <a:t>The assessment and YESAB’s recommendation is contained in a report as below:</a:t>
            </a:r>
          </a:p>
          <a:p>
            <a:pPr algn="l">
              <a:lnSpc>
                <a:spcPts val="3671"/>
              </a:lnSpc>
            </a:pPr>
            <a:endParaRPr lang="en-US" sz="3399" spc="-210">
              <a:solidFill>
                <a:srgbClr val="000000"/>
              </a:solidFill>
              <a:latin typeface="Calibri (MS)"/>
            </a:endParaRPr>
          </a:p>
          <a:p>
            <a:pPr marL="615315" lvl="1" indent="-307657" algn="l">
              <a:lnSpc>
                <a:spcPts val="3671"/>
              </a:lnSpc>
              <a:buFont typeface="Arial"/>
              <a:buChar char="•"/>
            </a:pPr>
            <a:r>
              <a:rPr lang="en-US" sz="3399" spc="-210">
                <a:solidFill>
                  <a:srgbClr val="000000"/>
                </a:solidFill>
                <a:latin typeface="Calibri (MS)"/>
              </a:rPr>
              <a:t>Designated Office – Evaluation Report </a:t>
            </a:r>
          </a:p>
          <a:p>
            <a:pPr marL="615315" lvl="1" indent="-307657" algn="l">
              <a:lnSpc>
                <a:spcPts val="3671"/>
              </a:lnSpc>
            </a:pPr>
            <a:endParaRPr lang="en-US" sz="3399" spc="-210">
              <a:solidFill>
                <a:srgbClr val="000000"/>
              </a:solidFill>
              <a:latin typeface="Calibri (MS)"/>
            </a:endParaRPr>
          </a:p>
          <a:p>
            <a:pPr marL="615315" lvl="1" indent="-307657" algn="l">
              <a:lnSpc>
                <a:spcPts val="3671"/>
              </a:lnSpc>
              <a:buFont typeface="Arial"/>
              <a:buChar char="•"/>
            </a:pPr>
            <a:r>
              <a:rPr lang="en-US" sz="3399" spc="-210">
                <a:solidFill>
                  <a:srgbClr val="000000"/>
                </a:solidFill>
                <a:latin typeface="Calibri (MS)"/>
              </a:rPr>
              <a:t>Executive Committee – Screening Report </a:t>
            </a:r>
          </a:p>
          <a:p>
            <a:pPr marL="615315" lvl="1" indent="-307657" algn="l">
              <a:lnSpc>
                <a:spcPts val="3671"/>
              </a:lnSpc>
            </a:pPr>
            <a:endParaRPr lang="en-US" sz="3399" spc="-210">
              <a:solidFill>
                <a:srgbClr val="000000"/>
              </a:solidFill>
              <a:latin typeface="Calibri (MS)"/>
            </a:endParaRPr>
          </a:p>
          <a:p>
            <a:pPr marL="615315" lvl="1" indent="-307657" algn="l">
              <a:lnSpc>
                <a:spcPts val="3671"/>
              </a:lnSpc>
              <a:buFont typeface="Arial"/>
              <a:buChar char="•"/>
            </a:pPr>
            <a:r>
              <a:rPr lang="en-US" sz="3399" spc="-210">
                <a:solidFill>
                  <a:srgbClr val="000000"/>
                </a:solidFill>
                <a:latin typeface="Calibri (MS)"/>
              </a:rPr>
              <a:t>Panel of the Board – Panel Report </a:t>
            </a:r>
          </a:p>
        </p:txBody>
      </p:sp>
      <p:sp>
        <p:nvSpPr>
          <p:cNvPr id="4" name="Freeform 4"/>
          <p:cNvSpPr/>
          <p:nvPr/>
        </p:nvSpPr>
        <p:spPr>
          <a:xfrm>
            <a:off x="12655505" y="5872717"/>
            <a:ext cx="6780070" cy="4417901"/>
          </a:xfrm>
          <a:custGeom>
            <a:avLst/>
            <a:gdLst/>
            <a:ahLst/>
            <a:cxnLst/>
            <a:rect l="l" t="t" r="r" b="b"/>
            <a:pathLst>
              <a:path w="6780070" h="4417901">
                <a:moveTo>
                  <a:pt x="0" y="0"/>
                </a:moveTo>
                <a:lnTo>
                  <a:pt x="6780070" y="0"/>
                </a:lnTo>
                <a:lnTo>
                  <a:pt x="6780070" y="4417901"/>
                </a:lnTo>
                <a:lnTo>
                  <a:pt x="0" y="44179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Assessment Decision -- Governments</a:t>
            </a:r>
          </a:p>
        </p:txBody>
      </p:sp>
      <p:sp>
        <p:nvSpPr>
          <p:cNvPr id="3" name="TextBox 3"/>
          <p:cNvSpPr txBox="1"/>
          <p:nvPr/>
        </p:nvSpPr>
        <p:spPr>
          <a:xfrm>
            <a:off x="1028700" y="2525279"/>
            <a:ext cx="10715664" cy="4744889"/>
          </a:xfrm>
          <a:prstGeom prst="rect">
            <a:avLst/>
          </a:prstGeom>
        </p:spPr>
        <p:txBody>
          <a:bodyPr lIns="0" tIns="0" rIns="0" bIns="0" rtlCol="0" anchor="t">
            <a:spAutoFit/>
          </a:bodyPr>
          <a:lstStyle/>
          <a:p>
            <a:pPr algn="l">
              <a:lnSpc>
                <a:spcPts val="3671"/>
              </a:lnSpc>
            </a:pPr>
            <a:r>
              <a:rPr lang="en-US" sz="3399" spc="-210" dirty="0">
                <a:solidFill>
                  <a:srgbClr val="000000"/>
                </a:solidFill>
                <a:latin typeface="Calibri (MS)"/>
              </a:rPr>
              <a:t>Decision Maker (called Decision Bodies) -  YG, FN or Canada (government) must </a:t>
            </a:r>
          </a:p>
          <a:p>
            <a:pPr algn="l">
              <a:lnSpc>
                <a:spcPts val="3671"/>
              </a:lnSpc>
            </a:pPr>
            <a:endParaRPr lang="en-US" sz="3399" spc="-210" dirty="0">
              <a:solidFill>
                <a:srgbClr val="000000"/>
              </a:solidFill>
              <a:latin typeface="Calibri (MS)"/>
            </a:endParaRPr>
          </a:p>
          <a:p>
            <a:pPr marL="1265994" lvl="2" indent="-457200" algn="l">
              <a:lnSpc>
                <a:spcPts val="3671"/>
              </a:lnSpc>
              <a:buFont typeface="Arial" panose="020B0604020202020204" pitchFamily="34" charset="0"/>
              <a:buChar char="•"/>
            </a:pPr>
            <a:r>
              <a:rPr lang="en-US" sz="3399" spc="-210" dirty="0">
                <a:solidFill>
                  <a:srgbClr val="000000"/>
                </a:solidFill>
                <a:latin typeface="Calibri (MS)"/>
              </a:rPr>
              <a:t>Accept,</a:t>
            </a:r>
          </a:p>
          <a:p>
            <a:pPr marL="1265994" lvl="2" indent="-457200" algn="l">
              <a:lnSpc>
                <a:spcPts val="3671"/>
              </a:lnSpc>
              <a:buFont typeface="Arial" panose="020B0604020202020204" pitchFamily="34" charset="0"/>
              <a:buChar char="•"/>
            </a:pPr>
            <a:r>
              <a:rPr lang="en-US" sz="3399" spc="-210" dirty="0">
                <a:solidFill>
                  <a:srgbClr val="000000"/>
                </a:solidFill>
                <a:latin typeface="Calibri (MS)"/>
              </a:rPr>
              <a:t>Vary, or</a:t>
            </a:r>
          </a:p>
          <a:p>
            <a:pPr marL="1265994" lvl="2" indent="-457200" algn="l">
              <a:lnSpc>
                <a:spcPts val="3671"/>
              </a:lnSpc>
              <a:buFont typeface="Arial" panose="020B0604020202020204" pitchFamily="34" charset="0"/>
              <a:buChar char="•"/>
            </a:pPr>
            <a:r>
              <a:rPr lang="en-US" sz="3399" spc="-210" dirty="0">
                <a:solidFill>
                  <a:srgbClr val="000000"/>
                </a:solidFill>
                <a:latin typeface="Calibri (MS)"/>
              </a:rPr>
              <a:t>Reject</a:t>
            </a:r>
          </a:p>
          <a:p>
            <a:pPr marL="1213191" lvl="2" indent="-404397" algn="l">
              <a:lnSpc>
                <a:spcPts val="3671"/>
              </a:lnSpc>
            </a:pPr>
            <a:endParaRPr lang="en-US" sz="3399" spc="-210" dirty="0">
              <a:solidFill>
                <a:srgbClr val="000000"/>
              </a:solidFill>
              <a:latin typeface="Calibri (MS)"/>
            </a:endParaRPr>
          </a:p>
          <a:p>
            <a:pPr algn="l">
              <a:lnSpc>
                <a:spcPts val="3671"/>
              </a:lnSpc>
            </a:pPr>
            <a:r>
              <a:rPr lang="en-US" sz="3399" spc="-210" dirty="0">
                <a:solidFill>
                  <a:srgbClr val="000000"/>
                </a:solidFill>
                <a:latin typeface="Calibri (MS)"/>
              </a:rPr>
              <a:t>Assessment Recommendation in a public decision document</a:t>
            </a:r>
          </a:p>
          <a:p>
            <a:pPr marL="1213191" lvl="2" indent="-404397" algn="l">
              <a:lnSpc>
                <a:spcPts val="3671"/>
              </a:lnSpc>
            </a:pPr>
            <a:endParaRPr lang="en-US" sz="3399" spc="-210" dirty="0">
              <a:solidFill>
                <a:srgbClr val="000000"/>
              </a:solidFill>
              <a:latin typeface="Calibri (MS)"/>
            </a:endParaRPr>
          </a:p>
          <a:p>
            <a:pPr algn="l">
              <a:lnSpc>
                <a:spcPts val="3671"/>
              </a:lnSpc>
            </a:pPr>
            <a:r>
              <a:rPr lang="en-US" sz="3399" spc="-210" dirty="0">
                <a:solidFill>
                  <a:srgbClr val="000000"/>
                </a:solidFill>
                <a:latin typeface="Calibri (MS)"/>
              </a:rPr>
              <a:t>Reasons must be given if varied or rejected </a:t>
            </a:r>
          </a:p>
        </p:txBody>
      </p:sp>
      <p:sp>
        <p:nvSpPr>
          <p:cNvPr id="4" name="Freeform 4"/>
          <p:cNvSpPr/>
          <p:nvPr/>
        </p:nvSpPr>
        <p:spPr>
          <a:xfrm>
            <a:off x="12655505" y="5872717"/>
            <a:ext cx="6780070" cy="4417901"/>
          </a:xfrm>
          <a:custGeom>
            <a:avLst/>
            <a:gdLst/>
            <a:ahLst/>
            <a:cxnLst/>
            <a:rect l="l" t="t" r="r" b="b"/>
            <a:pathLst>
              <a:path w="6780070" h="4417901">
                <a:moveTo>
                  <a:pt x="0" y="0"/>
                </a:moveTo>
                <a:lnTo>
                  <a:pt x="6780070" y="0"/>
                </a:lnTo>
                <a:lnTo>
                  <a:pt x="6780070" y="4417901"/>
                </a:lnTo>
                <a:lnTo>
                  <a:pt x="0" y="44179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39753" y="4507420"/>
            <a:ext cx="13048454"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Public Participation in Assessments </a:t>
            </a:r>
          </a:p>
        </p:txBody>
      </p:sp>
      <p:sp>
        <p:nvSpPr>
          <p:cNvPr id="3" name="Freeform 3"/>
          <p:cNvSpPr/>
          <p:nvPr/>
        </p:nvSpPr>
        <p:spPr>
          <a:xfrm>
            <a:off x="313054" y="3265676"/>
            <a:ext cx="4142341" cy="3935224"/>
          </a:xfrm>
          <a:custGeom>
            <a:avLst/>
            <a:gdLst/>
            <a:ahLst/>
            <a:cxnLst/>
            <a:rect l="l" t="t" r="r" b="b"/>
            <a:pathLst>
              <a:path w="4142341" h="3935224">
                <a:moveTo>
                  <a:pt x="0" y="0"/>
                </a:moveTo>
                <a:lnTo>
                  <a:pt x="4142342" y="0"/>
                </a:lnTo>
                <a:lnTo>
                  <a:pt x="4142342" y="3935224"/>
                </a:lnTo>
                <a:lnTo>
                  <a:pt x="0" y="39352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10564288" y="7740654"/>
            <a:ext cx="7149928" cy="1791884"/>
            <a:chOff x="0" y="0"/>
            <a:chExt cx="9533237" cy="2389179"/>
          </a:xfrm>
        </p:grpSpPr>
        <p:grpSp>
          <p:nvGrpSpPr>
            <p:cNvPr id="5" name="Group 5"/>
            <p:cNvGrpSpPr/>
            <p:nvPr/>
          </p:nvGrpSpPr>
          <p:grpSpPr>
            <a:xfrm>
              <a:off x="3368194" y="0"/>
              <a:ext cx="2780135" cy="2389179"/>
              <a:chOff x="0" y="0"/>
              <a:chExt cx="812800" cy="698500"/>
            </a:xfrm>
          </p:grpSpPr>
          <p:sp>
            <p:nvSpPr>
              <p:cNvPr id="6" name="Freeform 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04AAD"/>
              </a:solidFill>
            </p:spPr>
            <p:txBody>
              <a:bodyPr/>
              <a:lstStyle/>
              <a:p>
                <a:endParaRPr lang="en-US"/>
              </a:p>
            </p:txBody>
          </p:sp>
          <p:sp>
            <p:nvSpPr>
              <p:cNvPr id="7" name="TextBox 7"/>
              <p:cNvSpPr txBox="1"/>
              <p:nvPr/>
            </p:nvSpPr>
            <p:spPr>
              <a:xfrm>
                <a:off x="114300" y="-28575"/>
                <a:ext cx="584200" cy="727075"/>
              </a:xfrm>
              <a:prstGeom prst="rect">
                <a:avLst/>
              </a:prstGeom>
            </p:spPr>
            <p:txBody>
              <a:bodyPr lIns="213840" tIns="213840" rIns="213840" bIns="213840" rtlCol="0" anchor="ctr"/>
              <a:lstStyle/>
              <a:p>
                <a:pPr algn="ctr">
                  <a:lnSpc>
                    <a:spcPts val="1959"/>
                  </a:lnSpc>
                  <a:spcBef>
                    <a:spcPct val="0"/>
                  </a:spcBef>
                </a:pPr>
                <a:endParaRPr/>
              </a:p>
            </p:txBody>
          </p:sp>
        </p:grpSp>
        <p:grpSp>
          <p:nvGrpSpPr>
            <p:cNvPr id="8" name="Group 8"/>
            <p:cNvGrpSpPr/>
            <p:nvPr/>
          </p:nvGrpSpPr>
          <p:grpSpPr>
            <a:xfrm>
              <a:off x="0" y="0"/>
              <a:ext cx="2780135" cy="2389179"/>
              <a:chOff x="0" y="0"/>
              <a:chExt cx="812800" cy="698500"/>
            </a:xfrm>
          </p:grpSpPr>
          <p:sp>
            <p:nvSpPr>
              <p:cNvPr id="9" name="Freeform 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070C0"/>
              </a:solidFill>
            </p:spPr>
            <p:txBody>
              <a:bodyPr/>
              <a:lstStyle/>
              <a:p>
                <a:endParaRPr lang="en-US"/>
              </a:p>
            </p:txBody>
          </p:sp>
          <p:sp>
            <p:nvSpPr>
              <p:cNvPr id="10" name="TextBox 10"/>
              <p:cNvSpPr txBox="1"/>
              <p:nvPr/>
            </p:nvSpPr>
            <p:spPr>
              <a:xfrm>
                <a:off x="114300" y="-28575"/>
                <a:ext cx="584200" cy="727075"/>
              </a:xfrm>
              <a:prstGeom prst="rect">
                <a:avLst/>
              </a:prstGeom>
            </p:spPr>
            <p:txBody>
              <a:bodyPr lIns="213840" tIns="213840" rIns="213840" bIns="213840" rtlCol="0" anchor="ctr"/>
              <a:lstStyle/>
              <a:p>
                <a:pPr algn="ctr">
                  <a:lnSpc>
                    <a:spcPts val="1959"/>
                  </a:lnSpc>
                  <a:spcBef>
                    <a:spcPct val="0"/>
                  </a:spcBef>
                </a:pPr>
                <a:endParaRPr/>
              </a:p>
            </p:txBody>
          </p:sp>
        </p:grpSp>
        <p:grpSp>
          <p:nvGrpSpPr>
            <p:cNvPr id="11" name="Group 11"/>
            <p:cNvGrpSpPr/>
            <p:nvPr/>
          </p:nvGrpSpPr>
          <p:grpSpPr>
            <a:xfrm>
              <a:off x="6753102" y="0"/>
              <a:ext cx="2780135" cy="2389179"/>
              <a:chOff x="0" y="0"/>
              <a:chExt cx="812800" cy="698500"/>
            </a:xfrm>
          </p:grpSpPr>
          <p:sp>
            <p:nvSpPr>
              <p:cNvPr id="12" name="Freeform 12"/>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CCCCCC"/>
              </a:solidFill>
            </p:spPr>
            <p:txBody>
              <a:bodyPr/>
              <a:lstStyle/>
              <a:p>
                <a:endParaRPr lang="en-US"/>
              </a:p>
            </p:txBody>
          </p:sp>
          <p:sp>
            <p:nvSpPr>
              <p:cNvPr id="13" name="TextBox 13"/>
              <p:cNvSpPr txBox="1"/>
              <p:nvPr/>
            </p:nvSpPr>
            <p:spPr>
              <a:xfrm>
                <a:off x="114300" y="-28575"/>
                <a:ext cx="584200" cy="727075"/>
              </a:xfrm>
              <a:prstGeom prst="rect">
                <a:avLst/>
              </a:prstGeom>
            </p:spPr>
            <p:txBody>
              <a:bodyPr lIns="213840" tIns="213840" rIns="213840" bIns="213840" rtlCol="0" anchor="ctr"/>
              <a:lstStyle/>
              <a:p>
                <a:pPr algn="ctr">
                  <a:lnSpc>
                    <a:spcPts val="1959"/>
                  </a:lnSpc>
                  <a:spcBef>
                    <a:spcPct val="0"/>
                  </a:spcBef>
                </a:pPr>
                <a:endParaRPr/>
              </a:p>
            </p:txBody>
          </p:sp>
        </p:gr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547288"/>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Public Participation in Assessments 	</a:t>
            </a:r>
          </a:p>
        </p:txBody>
      </p:sp>
      <p:sp>
        <p:nvSpPr>
          <p:cNvPr id="3" name="TextBox 3"/>
          <p:cNvSpPr txBox="1"/>
          <p:nvPr/>
        </p:nvSpPr>
        <p:spPr>
          <a:xfrm>
            <a:off x="1028700" y="2542400"/>
            <a:ext cx="10657997" cy="5584734"/>
          </a:xfrm>
          <a:prstGeom prst="rect">
            <a:avLst/>
          </a:prstGeom>
        </p:spPr>
        <p:txBody>
          <a:bodyPr lIns="0" tIns="0" rIns="0" bIns="0" rtlCol="0" anchor="t">
            <a:spAutoFit/>
          </a:bodyPr>
          <a:lstStyle/>
          <a:p>
            <a:pPr algn="l">
              <a:lnSpc>
                <a:spcPts val="2937"/>
              </a:lnSpc>
            </a:pPr>
            <a:r>
              <a:rPr lang="en-US" sz="3399" spc="-210" dirty="0">
                <a:solidFill>
                  <a:srgbClr val="000000"/>
                </a:solidFill>
                <a:latin typeface="Calibri (MS)"/>
              </a:rPr>
              <a:t>Public Participation:  seeking views, YESAB Online Registry</a:t>
            </a:r>
          </a:p>
          <a:p>
            <a:pPr algn="l">
              <a:lnSpc>
                <a:spcPts val="2937"/>
              </a:lnSpc>
            </a:pPr>
            <a:endParaRPr lang="en-US" sz="3399" spc="-210" dirty="0">
              <a:solidFill>
                <a:srgbClr val="000000"/>
              </a:solidFill>
              <a:latin typeface="Calibri (MS)"/>
            </a:endParaRPr>
          </a:p>
          <a:p>
            <a:pPr algn="l">
              <a:lnSpc>
                <a:spcPts val="2937"/>
              </a:lnSpc>
            </a:pPr>
            <a:r>
              <a:rPr lang="en-US" sz="3399" spc="-210" dirty="0">
                <a:solidFill>
                  <a:srgbClr val="000000"/>
                </a:solidFill>
                <a:latin typeface="Calibri (MS)"/>
              </a:rPr>
              <a:t>YESAA : Guaranteed Participation of First Nations</a:t>
            </a:r>
          </a:p>
          <a:p>
            <a:pPr algn="l">
              <a:lnSpc>
                <a:spcPts val="2937"/>
              </a:lnSpc>
            </a:pPr>
            <a:r>
              <a:rPr lang="en-US" sz="3399" spc="-210" dirty="0">
                <a:solidFill>
                  <a:srgbClr val="000000"/>
                </a:solidFill>
                <a:latin typeface="Calibri (MS)"/>
              </a:rPr>
              <a:t>	- Provide opportunities for public participation</a:t>
            </a:r>
          </a:p>
          <a:p>
            <a:pPr algn="l">
              <a:lnSpc>
                <a:spcPts val="2937"/>
              </a:lnSpc>
            </a:pPr>
            <a:endParaRPr lang="en-US" sz="3399" spc="-210" dirty="0">
              <a:solidFill>
                <a:srgbClr val="000000"/>
              </a:solidFill>
              <a:latin typeface="Calibri (MS)"/>
            </a:endParaRPr>
          </a:p>
          <a:p>
            <a:pPr algn="l">
              <a:lnSpc>
                <a:spcPts val="2937"/>
              </a:lnSpc>
            </a:pPr>
            <a:r>
              <a:rPr lang="en-US" sz="3399" spc="-210" dirty="0">
                <a:solidFill>
                  <a:srgbClr val="000000"/>
                </a:solidFill>
                <a:latin typeface="Calibri (MS)"/>
              </a:rPr>
              <a:t>Comments can be submitted in various ways:</a:t>
            </a:r>
          </a:p>
          <a:p>
            <a:pPr marL="975279" lvl="2" indent="-457200" algn="l">
              <a:lnSpc>
                <a:spcPts val="2937"/>
              </a:lnSpc>
              <a:buFont typeface="Arial" panose="020B0604020202020204" pitchFamily="34" charset="0"/>
              <a:buChar char="•"/>
            </a:pPr>
            <a:r>
              <a:rPr lang="en-US" sz="3399" spc="-210" dirty="0">
                <a:solidFill>
                  <a:srgbClr val="000000"/>
                </a:solidFill>
                <a:latin typeface="Calibri (MS)"/>
              </a:rPr>
              <a:t>YESAB Online Registry</a:t>
            </a:r>
          </a:p>
          <a:p>
            <a:pPr marL="975279" lvl="2" indent="-457200" algn="l">
              <a:lnSpc>
                <a:spcPts val="2937"/>
              </a:lnSpc>
              <a:buFont typeface="Arial" panose="020B0604020202020204" pitchFamily="34" charset="0"/>
              <a:buChar char="•"/>
            </a:pPr>
            <a:r>
              <a:rPr lang="en-US" sz="3399" spc="-210" dirty="0">
                <a:solidFill>
                  <a:srgbClr val="000000"/>
                </a:solidFill>
                <a:latin typeface="Calibri (MS)"/>
              </a:rPr>
              <a:t>Person</a:t>
            </a:r>
          </a:p>
          <a:p>
            <a:pPr marL="975279" lvl="2" indent="-457200" algn="l">
              <a:lnSpc>
                <a:spcPts val="2937"/>
              </a:lnSpc>
              <a:buFont typeface="Arial" panose="020B0604020202020204" pitchFamily="34" charset="0"/>
              <a:buChar char="•"/>
            </a:pPr>
            <a:r>
              <a:rPr lang="en-US" sz="3399" spc="-210" dirty="0">
                <a:solidFill>
                  <a:srgbClr val="000000"/>
                </a:solidFill>
                <a:latin typeface="Calibri (MS)"/>
              </a:rPr>
              <a:t>Phone</a:t>
            </a:r>
          </a:p>
          <a:p>
            <a:pPr marL="975279" lvl="2" indent="-457200" algn="l">
              <a:lnSpc>
                <a:spcPts val="2937"/>
              </a:lnSpc>
              <a:buFont typeface="Arial" panose="020B0604020202020204" pitchFamily="34" charset="0"/>
              <a:buChar char="•"/>
            </a:pPr>
            <a:r>
              <a:rPr lang="en-US" sz="3399" spc="-210" dirty="0">
                <a:solidFill>
                  <a:srgbClr val="000000"/>
                </a:solidFill>
                <a:latin typeface="Calibri (MS)"/>
              </a:rPr>
              <a:t>Mail</a:t>
            </a:r>
          </a:p>
          <a:p>
            <a:pPr marL="975279" lvl="2" indent="-457200" algn="l">
              <a:lnSpc>
                <a:spcPts val="2937"/>
              </a:lnSpc>
              <a:buFont typeface="Arial" panose="020B0604020202020204" pitchFamily="34" charset="0"/>
              <a:buChar char="•"/>
            </a:pPr>
            <a:r>
              <a:rPr lang="en-US" sz="3399" spc="-210">
                <a:solidFill>
                  <a:srgbClr val="000000"/>
                </a:solidFill>
                <a:latin typeface="Calibri (MS)"/>
              </a:rPr>
              <a:t>Email</a:t>
            </a:r>
            <a:endParaRPr lang="en-US" sz="3399" spc="-210" dirty="0">
              <a:solidFill>
                <a:srgbClr val="000000"/>
              </a:solidFill>
              <a:latin typeface="Calibri (MS)"/>
            </a:endParaRPr>
          </a:p>
          <a:p>
            <a:pPr marL="777118" lvl="2" indent="-259039" algn="l">
              <a:lnSpc>
                <a:spcPts val="2937"/>
              </a:lnSpc>
            </a:pPr>
            <a:endParaRPr lang="en-US" sz="3399" spc="-210" dirty="0">
              <a:solidFill>
                <a:srgbClr val="000000"/>
              </a:solidFill>
              <a:latin typeface="Calibri (MS)"/>
            </a:endParaRPr>
          </a:p>
          <a:p>
            <a:pPr marL="777118" lvl="2" indent="-259039" algn="l">
              <a:lnSpc>
                <a:spcPts val="2937"/>
              </a:lnSpc>
            </a:pPr>
            <a:endParaRPr lang="en-US" sz="3399" spc="-210" dirty="0">
              <a:solidFill>
                <a:srgbClr val="000000"/>
              </a:solidFill>
              <a:latin typeface="Calibri (MS)"/>
            </a:endParaRPr>
          </a:p>
          <a:p>
            <a:pPr marL="777118" lvl="2" indent="-259039" algn="l">
              <a:lnSpc>
                <a:spcPts val="2937"/>
              </a:lnSpc>
            </a:pPr>
            <a:endParaRPr lang="en-US" sz="3399" spc="-210" dirty="0">
              <a:solidFill>
                <a:srgbClr val="000000"/>
              </a:solidFill>
              <a:latin typeface="Calibri (MS)"/>
            </a:endParaRPr>
          </a:p>
          <a:p>
            <a:pPr marL="777118" lvl="2" indent="-259039" algn="l">
              <a:lnSpc>
                <a:spcPts val="2937"/>
              </a:lnSpc>
            </a:pPr>
            <a:r>
              <a:rPr lang="en-US" sz="3399" spc="-210" dirty="0">
                <a:solidFill>
                  <a:srgbClr val="000000"/>
                </a:solidFill>
                <a:latin typeface="Calibri (MS)"/>
              </a:rPr>
              <a:t> </a:t>
            </a:r>
          </a:p>
        </p:txBody>
      </p:sp>
      <p:sp>
        <p:nvSpPr>
          <p:cNvPr id="4" name="Freeform 4"/>
          <p:cNvSpPr/>
          <p:nvPr/>
        </p:nvSpPr>
        <p:spPr>
          <a:xfrm>
            <a:off x="12655505" y="5872717"/>
            <a:ext cx="6780070" cy="4417901"/>
          </a:xfrm>
          <a:custGeom>
            <a:avLst/>
            <a:gdLst/>
            <a:ahLst/>
            <a:cxnLst/>
            <a:rect l="l" t="t" r="r" b="b"/>
            <a:pathLst>
              <a:path w="6780070" h="4417901">
                <a:moveTo>
                  <a:pt x="0" y="0"/>
                </a:moveTo>
                <a:lnTo>
                  <a:pt x="6780070" y="0"/>
                </a:lnTo>
                <a:lnTo>
                  <a:pt x="6780070" y="4417901"/>
                </a:lnTo>
                <a:lnTo>
                  <a:pt x="0" y="44179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408">
                <a:solidFill>
                  <a:srgbClr val="000000"/>
                </a:solidFill>
                <a:latin typeface="Calibri (MS) Bold"/>
              </a:rPr>
              <a:t>YESAB Online Registry - YOR</a:t>
            </a:r>
          </a:p>
        </p:txBody>
      </p:sp>
      <p:sp>
        <p:nvSpPr>
          <p:cNvPr id="3" name="TextBox 3"/>
          <p:cNvSpPr txBox="1"/>
          <p:nvPr/>
        </p:nvSpPr>
        <p:spPr>
          <a:xfrm>
            <a:off x="1028700" y="2591926"/>
            <a:ext cx="10121416" cy="5109591"/>
          </a:xfrm>
          <a:prstGeom prst="rect">
            <a:avLst/>
          </a:prstGeom>
        </p:spPr>
        <p:txBody>
          <a:bodyPr lIns="0" tIns="0" rIns="0" bIns="0" rtlCol="0" anchor="t">
            <a:spAutoFit/>
          </a:bodyPr>
          <a:lstStyle/>
          <a:p>
            <a:pPr>
              <a:lnSpc>
                <a:spcPts val="3672"/>
              </a:lnSpc>
            </a:pPr>
            <a:r>
              <a:rPr lang="en-US" sz="3400" spc="-132">
                <a:solidFill>
                  <a:srgbClr val="000000"/>
                </a:solidFill>
                <a:latin typeface="Calibri (MS) Bold"/>
              </a:rPr>
              <a:t>HOW TO FIND A PROJECT OF INTEREST AND SUBMIT COMMENTS </a:t>
            </a:r>
          </a:p>
          <a:p>
            <a:pPr marL="734061" lvl="1" indent="-367031">
              <a:lnSpc>
                <a:spcPts val="3672"/>
              </a:lnSpc>
              <a:buFont typeface="Arial"/>
              <a:buChar char="•"/>
            </a:pPr>
            <a:r>
              <a:rPr lang="en-US" sz="3400" spc="-132">
                <a:solidFill>
                  <a:srgbClr val="000000"/>
                </a:solidFill>
                <a:latin typeface="Calibri (MS)"/>
              </a:rPr>
              <a:t>YESAB’s process is about the people, the land and resources. </a:t>
            </a:r>
          </a:p>
          <a:p>
            <a:pPr marL="734061" lvl="1" indent="-367031">
              <a:lnSpc>
                <a:spcPts val="3672"/>
              </a:lnSpc>
              <a:buFont typeface="Arial"/>
              <a:buChar char="•"/>
            </a:pPr>
            <a:r>
              <a:rPr lang="en-US" sz="3400" spc="-132">
                <a:solidFill>
                  <a:srgbClr val="000000"/>
                </a:solidFill>
                <a:latin typeface="Calibri (MS)"/>
              </a:rPr>
              <a:t>Every project assessment includes a public comment period. </a:t>
            </a:r>
          </a:p>
          <a:p>
            <a:pPr marL="734061" lvl="1" indent="-367031">
              <a:lnSpc>
                <a:spcPts val="3672"/>
              </a:lnSpc>
              <a:buFont typeface="Arial"/>
              <a:buChar char="•"/>
            </a:pPr>
            <a:r>
              <a:rPr lang="en-US" sz="3400" spc="-132">
                <a:solidFill>
                  <a:srgbClr val="000000"/>
                </a:solidFill>
                <a:latin typeface="Calibri (MS)"/>
              </a:rPr>
              <a:t>During this period, everyone has an opportunity to review project information and provide comment and views to an assessment. </a:t>
            </a:r>
          </a:p>
          <a:p>
            <a:pPr>
              <a:lnSpc>
                <a:spcPts val="3672"/>
              </a:lnSpc>
            </a:pPr>
            <a:endParaRPr lang="en-US" sz="3400" spc="-132">
              <a:solidFill>
                <a:srgbClr val="000000"/>
              </a:solidFill>
              <a:latin typeface="Calibri (MS)"/>
            </a:endParaRPr>
          </a:p>
          <a:p>
            <a:pPr algn="l">
              <a:lnSpc>
                <a:spcPts val="3672"/>
              </a:lnSpc>
            </a:pPr>
            <a:endParaRPr lang="en-US" sz="3400" spc="-132">
              <a:solidFill>
                <a:srgbClr val="000000"/>
              </a:solidFill>
              <a:latin typeface="Calibri (MS)"/>
            </a:endParaRPr>
          </a:p>
        </p:txBody>
      </p:sp>
      <p:sp>
        <p:nvSpPr>
          <p:cNvPr id="4" name="Freeform 4"/>
          <p:cNvSpPr/>
          <p:nvPr/>
        </p:nvSpPr>
        <p:spPr>
          <a:xfrm>
            <a:off x="12655505" y="5872717"/>
            <a:ext cx="6780070" cy="4417901"/>
          </a:xfrm>
          <a:custGeom>
            <a:avLst/>
            <a:gdLst/>
            <a:ahLst/>
            <a:cxnLst/>
            <a:rect l="l" t="t" r="r" b="b"/>
            <a:pathLst>
              <a:path w="6780070" h="4417901">
                <a:moveTo>
                  <a:pt x="0" y="0"/>
                </a:moveTo>
                <a:lnTo>
                  <a:pt x="6780070" y="0"/>
                </a:lnTo>
                <a:lnTo>
                  <a:pt x="6780070" y="4417901"/>
                </a:lnTo>
                <a:lnTo>
                  <a:pt x="0" y="44179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408">
                <a:solidFill>
                  <a:srgbClr val="000000"/>
                </a:solidFill>
                <a:latin typeface="Calibri (MS) Bold"/>
              </a:rPr>
              <a:t>YESAB Online Registry - YOR</a:t>
            </a:r>
          </a:p>
        </p:txBody>
      </p:sp>
      <p:sp>
        <p:nvSpPr>
          <p:cNvPr id="3" name="TextBox 3"/>
          <p:cNvSpPr txBox="1"/>
          <p:nvPr/>
        </p:nvSpPr>
        <p:spPr>
          <a:xfrm>
            <a:off x="1028700" y="2591926"/>
            <a:ext cx="10121416" cy="6168355"/>
          </a:xfrm>
          <a:prstGeom prst="rect">
            <a:avLst/>
          </a:prstGeom>
        </p:spPr>
        <p:txBody>
          <a:bodyPr lIns="0" tIns="0" rIns="0" bIns="0" rtlCol="0" anchor="t">
            <a:spAutoFit/>
          </a:bodyPr>
          <a:lstStyle/>
          <a:p>
            <a:pPr>
              <a:lnSpc>
                <a:spcPts val="3672"/>
              </a:lnSpc>
            </a:pPr>
            <a:r>
              <a:rPr lang="en-US" sz="3400" spc="-132" dirty="0">
                <a:solidFill>
                  <a:srgbClr val="000000"/>
                </a:solidFill>
                <a:latin typeface="Calibri (MS) Bold"/>
              </a:rPr>
              <a:t>STEPS:</a:t>
            </a:r>
          </a:p>
          <a:p>
            <a:pPr marL="734061" lvl="1" indent="-367031">
              <a:lnSpc>
                <a:spcPts val="3672"/>
              </a:lnSpc>
              <a:buFont typeface="Arial"/>
              <a:buChar char="•"/>
            </a:pPr>
            <a:r>
              <a:rPr lang="en-US" sz="3400" spc="-132" dirty="0">
                <a:solidFill>
                  <a:srgbClr val="000000"/>
                </a:solidFill>
                <a:latin typeface="Calibri (MS)"/>
              </a:rPr>
              <a:t>To find a project proposal and make comments, search using the YOR's advanced search function by project location, title, assessment district, proponent name etc.</a:t>
            </a:r>
          </a:p>
          <a:p>
            <a:pPr marL="734061" lvl="1" indent="-367031">
              <a:lnSpc>
                <a:spcPts val="3672"/>
              </a:lnSpc>
              <a:buFont typeface="Arial"/>
              <a:buChar char="•"/>
            </a:pPr>
            <a:r>
              <a:rPr lang="en-US" sz="3400" spc="-132" dirty="0">
                <a:solidFill>
                  <a:srgbClr val="000000"/>
                </a:solidFill>
                <a:latin typeface="Calibri (MS)"/>
              </a:rPr>
              <a:t>You can request to be notified about projects of interest by hitting the 'Follow' button. </a:t>
            </a:r>
          </a:p>
          <a:p>
            <a:pPr marL="734061" lvl="1" indent="-367031">
              <a:lnSpc>
                <a:spcPts val="3672"/>
              </a:lnSpc>
              <a:buFont typeface="Arial"/>
              <a:buChar char="•"/>
            </a:pPr>
            <a:r>
              <a:rPr lang="en-US" sz="3400" spc="-132" dirty="0">
                <a:solidFill>
                  <a:srgbClr val="000000"/>
                </a:solidFill>
                <a:latin typeface="Calibri (MS)"/>
              </a:rPr>
              <a:t>Comments can either be submitted anonymously or </a:t>
            </a:r>
            <a:r>
              <a:rPr lang="en-US" sz="3400" spc="-132">
                <a:solidFill>
                  <a:srgbClr val="000000"/>
                </a:solidFill>
                <a:latin typeface="Calibri (MS)"/>
              </a:rPr>
              <a:t>with a name </a:t>
            </a:r>
            <a:r>
              <a:rPr lang="en-US" sz="3400" spc="-132" dirty="0">
                <a:solidFill>
                  <a:srgbClr val="000000"/>
                </a:solidFill>
                <a:latin typeface="Calibri (MS)"/>
              </a:rPr>
              <a:t>by creating a profile on YESAB Online Registry.</a:t>
            </a:r>
          </a:p>
          <a:p>
            <a:pPr marL="734061" lvl="1" indent="-367031">
              <a:lnSpc>
                <a:spcPts val="3672"/>
              </a:lnSpc>
              <a:buFont typeface="Arial"/>
              <a:buChar char="•"/>
            </a:pPr>
            <a:r>
              <a:rPr lang="en-US" sz="3400" spc="-132" dirty="0">
                <a:solidFill>
                  <a:srgbClr val="000000"/>
                </a:solidFill>
                <a:latin typeface="Calibri (MS)"/>
              </a:rPr>
              <a:t>Apart from YESAB Online Registry, you can also submit comments by calling, visiting or sending a mail or e-mail to a YESAB office.  </a:t>
            </a:r>
          </a:p>
          <a:p>
            <a:pPr>
              <a:lnSpc>
                <a:spcPts val="3672"/>
              </a:lnSpc>
            </a:pPr>
            <a:endParaRPr lang="en-US" sz="3400" spc="-132" dirty="0">
              <a:solidFill>
                <a:srgbClr val="000000"/>
              </a:solidFill>
              <a:latin typeface="Calibri (MS)"/>
            </a:endParaRPr>
          </a:p>
          <a:p>
            <a:pPr algn="l">
              <a:lnSpc>
                <a:spcPts val="3672"/>
              </a:lnSpc>
            </a:pPr>
            <a:endParaRPr lang="en-US" sz="3400" spc="-132" dirty="0">
              <a:solidFill>
                <a:srgbClr val="000000"/>
              </a:solidFill>
              <a:latin typeface="Calibri (MS)"/>
            </a:endParaRPr>
          </a:p>
        </p:txBody>
      </p:sp>
      <p:sp>
        <p:nvSpPr>
          <p:cNvPr id="4" name="Freeform 4"/>
          <p:cNvSpPr/>
          <p:nvPr/>
        </p:nvSpPr>
        <p:spPr>
          <a:xfrm>
            <a:off x="12655505" y="5872717"/>
            <a:ext cx="6780070" cy="4417901"/>
          </a:xfrm>
          <a:custGeom>
            <a:avLst/>
            <a:gdLst/>
            <a:ahLst/>
            <a:cxnLst/>
            <a:rect l="l" t="t" r="r" b="b"/>
            <a:pathLst>
              <a:path w="6780070" h="4417901">
                <a:moveTo>
                  <a:pt x="0" y="0"/>
                </a:moveTo>
                <a:lnTo>
                  <a:pt x="6780070" y="0"/>
                </a:lnTo>
                <a:lnTo>
                  <a:pt x="6780070" y="4417901"/>
                </a:lnTo>
                <a:lnTo>
                  <a:pt x="0" y="44179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659123" y="5876335"/>
            <a:ext cx="6772332" cy="4410665"/>
            <a:chOff x="0" y="0"/>
            <a:chExt cx="9029776" cy="5880887"/>
          </a:xfrm>
        </p:grpSpPr>
        <p:grpSp>
          <p:nvGrpSpPr>
            <p:cNvPr id="3" name="Group 3"/>
            <p:cNvGrpSpPr>
              <a:grpSpLocks noChangeAspect="1"/>
            </p:cNvGrpSpPr>
            <p:nvPr/>
          </p:nvGrpSpPr>
          <p:grpSpPr>
            <a:xfrm>
              <a:off x="2748372" y="0"/>
              <a:ext cx="3253156" cy="2817087"/>
              <a:chOff x="0" y="0"/>
              <a:chExt cx="4282440" cy="3708400"/>
            </a:xfrm>
          </p:grpSpPr>
          <p:sp>
            <p:nvSpPr>
              <p:cNvPr id="4" name="Freeform 4"/>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5" name="Group 5"/>
            <p:cNvGrpSpPr>
              <a:grpSpLocks noChangeAspect="1"/>
            </p:cNvGrpSpPr>
            <p:nvPr/>
          </p:nvGrpSpPr>
          <p:grpSpPr>
            <a:xfrm>
              <a:off x="2748372" y="306380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7" name="Group 7"/>
            <p:cNvGrpSpPr>
              <a:grpSpLocks noChangeAspect="1"/>
            </p:cNvGrpSpPr>
            <p:nvPr/>
          </p:nvGrpSpPr>
          <p:grpSpPr>
            <a:xfrm>
              <a:off x="5324894" y="1408543"/>
              <a:ext cx="3704882" cy="3208261"/>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9" name="Group 9"/>
            <p:cNvGrpSpPr>
              <a:grpSpLocks noChangeAspect="1"/>
            </p:cNvGrpSpPr>
            <p:nvPr/>
          </p:nvGrpSpPr>
          <p:grpSpPr>
            <a:xfrm>
              <a:off x="0" y="1604130"/>
              <a:ext cx="3253156" cy="2817087"/>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
        <p:nvSpPr>
          <p:cNvPr id="11" name="TextBox 11"/>
          <p:cNvSpPr txBox="1"/>
          <p:nvPr/>
        </p:nvSpPr>
        <p:spPr>
          <a:xfrm>
            <a:off x="2377440" y="459295"/>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Origin of YESAB</a:t>
            </a:r>
          </a:p>
        </p:txBody>
      </p:sp>
      <p:sp>
        <p:nvSpPr>
          <p:cNvPr id="12" name="TextBox 12"/>
          <p:cNvSpPr txBox="1"/>
          <p:nvPr/>
        </p:nvSpPr>
        <p:spPr>
          <a:xfrm>
            <a:off x="868327" y="2178539"/>
            <a:ext cx="12279514" cy="7395591"/>
          </a:xfrm>
          <a:prstGeom prst="rect">
            <a:avLst/>
          </a:prstGeom>
        </p:spPr>
        <p:txBody>
          <a:bodyPr lIns="0" tIns="0" rIns="0" bIns="0" rtlCol="0" anchor="t">
            <a:spAutoFit/>
          </a:bodyPr>
          <a:lstStyle/>
          <a:p>
            <a:pPr marL="614883" lvl="1" indent="-307441">
              <a:lnSpc>
                <a:spcPts val="3671"/>
              </a:lnSpc>
              <a:buFont typeface="Arial"/>
              <a:buChar char="•"/>
            </a:pPr>
            <a:r>
              <a:rPr lang="en-US" sz="3399" spc="-132" dirty="0">
                <a:solidFill>
                  <a:srgbClr val="000000"/>
                </a:solidFill>
                <a:latin typeface="Calibri (MS)"/>
              </a:rPr>
              <a:t>YESAA that stands for the “Yukon Environmental and Socio-economic Assessment Act” came into full effect on November 28, 2005.</a:t>
            </a:r>
          </a:p>
          <a:p>
            <a:pPr marL="614883" lvl="1" indent="-307441">
              <a:lnSpc>
                <a:spcPts val="3671"/>
              </a:lnSpc>
              <a:buFont typeface="Arial"/>
              <a:buChar char="•"/>
            </a:pPr>
            <a:r>
              <a:rPr lang="en-US" sz="3399" spc="-132" dirty="0">
                <a:solidFill>
                  <a:srgbClr val="000000"/>
                </a:solidFill>
                <a:latin typeface="Calibri (MS)"/>
              </a:rPr>
              <a:t>YESAA was developed as a requirement under the Development Assessment chapter of the Umbrella Final Agreement (UFA) and each Yukon First Nation’s Final Agreement.</a:t>
            </a:r>
          </a:p>
          <a:p>
            <a:pPr marL="614883" lvl="1" indent="-307441">
              <a:lnSpc>
                <a:spcPts val="3671"/>
              </a:lnSpc>
              <a:buFont typeface="Arial"/>
              <a:buChar char="•"/>
            </a:pPr>
            <a:r>
              <a:rPr lang="en-US" sz="3399" spc="-132" dirty="0">
                <a:solidFill>
                  <a:srgbClr val="000000"/>
                </a:solidFill>
                <a:latin typeface="Calibri (MS)"/>
              </a:rPr>
              <a:t>The Council of Yukon First Nations (CYFN), Canada and the Government of Yukon (the Parties) crafted the legislation and regulations together. The CYFN relied on input from all Yukon First Nations. </a:t>
            </a:r>
          </a:p>
          <a:p>
            <a:pPr marL="614883" lvl="1" indent="-307441">
              <a:lnSpc>
                <a:spcPts val="3671"/>
              </a:lnSpc>
              <a:buFont typeface="Arial"/>
              <a:buChar char="•"/>
            </a:pPr>
            <a:r>
              <a:rPr lang="en-US" sz="3399" spc="-132" dirty="0">
                <a:solidFill>
                  <a:srgbClr val="000000"/>
                </a:solidFill>
                <a:latin typeface="Calibri (MS)"/>
              </a:rPr>
              <a:t>YESAA is a “made-in-Yukon” law, designed to meet the needs of Yukon First Nations and Yukoners. It is unlike other assessment legislation throughout Canada because it is guided by specific Treaty objectives.</a:t>
            </a:r>
          </a:p>
          <a:p>
            <a:pPr marL="614883" lvl="1" indent="-307441">
              <a:lnSpc>
                <a:spcPts val="3671"/>
              </a:lnSpc>
              <a:buFont typeface="Arial"/>
              <a:buChar char="•"/>
            </a:pPr>
            <a:r>
              <a:rPr lang="en-US" sz="3399" spc="-132" dirty="0">
                <a:solidFill>
                  <a:srgbClr val="000000"/>
                </a:solidFill>
                <a:latin typeface="Calibri (MS)"/>
              </a:rPr>
              <a:t>YESAA establishes YESAB as an independent, arms-length body that is responsible for carrying out environmental and socio-economic assessments. </a:t>
            </a:r>
          </a:p>
          <a:p>
            <a:pPr algn="l">
              <a:lnSpc>
                <a:spcPts val="3671"/>
              </a:lnSpc>
            </a:pPr>
            <a:endParaRPr lang="en-US" sz="3399" spc="-132" dirty="0">
              <a:solidFill>
                <a:srgbClr val="000000"/>
              </a:solidFill>
              <a:latin typeface="Calibri (MS)"/>
            </a:endParaRPr>
          </a:p>
          <a:p>
            <a:pPr algn="l">
              <a:lnSpc>
                <a:spcPts val="3671"/>
              </a:lnSpc>
            </a:pPr>
            <a:endParaRPr lang="en-US" sz="3399" spc="-132" dirty="0">
              <a:solidFill>
                <a:srgbClr val="000000"/>
              </a:solidFill>
              <a:latin typeface="Calibri (M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408">
                <a:solidFill>
                  <a:srgbClr val="000000"/>
                </a:solidFill>
                <a:latin typeface="Calibri (MS) Bold"/>
              </a:rPr>
              <a:t>How to Prepare Effective Comments</a:t>
            </a:r>
          </a:p>
        </p:txBody>
      </p:sp>
      <p:sp>
        <p:nvSpPr>
          <p:cNvPr id="3" name="TextBox 3"/>
          <p:cNvSpPr txBox="1"/>
          <p:nvPr/>
        </p:nvSpPr>
        <p:spPr>
          <a:xfrm>
            <a:off x="1363028" y="2220018"/>
            <a:ext cx="10204669" cy="4652391"/>
          </a:xfrm>
          <a:prstGeom prst="rect">
            <a:avLst/>
          </a:prstGeom>
        </p:spPr>
        <p:txBody>
          <a:bodyPr lIns="0" tIns="0" rIns="0" bIns="0" rtlCol="0" anchor="t">
            <a:spAutoFit/>
          </a:bodyPr>
          <a:lstStyle/>
          <a:p>
            <a:pPr marL="614884" lvl="1" indent="-307442" algn="l">
              <a:lnSpc>
                <a:spcPts val="3672"/>
              </a:lnSpc>
              <a:buFont typeface="Arial"/>
              <a:buChar char="•"/>
            </a:pPr>
            <a:r>
              <a:rPr lang="en-US" sz="3400" spc="-135" dirty="0">
                <a:solidFill>
                  <a:srgbClr val="000000"/>
                </a:solidFill>
                <a:latin typeface="Calibri (MS)"/>
              </a:rPr>
              <a:t>A key part of assessments under YESAA is the guaranteed opportunity for First Nations, individuals and groups to provide comments on projects being assessed. </a:t>
            </a:r>
          </a:p>
          <a:p>
            <a:pPr marL="615316" lvl="1" indent="-307658" algn="l">
              <a:lnSpc>
                <a:spcPts val="3672"/>
              </a:lnSpc>
            </a:pPr>
            <a:endParaRPr lang="en-US" sz="3400" spc="-135" dirty="0">
              <a:solidFill>
                <a:srgbClr val="000000"/>
              </a:solidFill>
              <a:latin typeface="Calibri (MS)"/>
            </a:endParaRPr>
          </a:p>
          <a:p>
            <a:pPr marL="615316" lvl="1" indent="-307658" algn="l">
              <a:lnSpc>
                <a:spcPts val="3672"/>
              </a:lnSpc>
              <a:buFont typeface="Arial"/>
              <a:buChar char="•"/>
            </a:pPr>
            <a:r>
              <a:rPr lang="en-US" sz="3400" spc="-135" dirty="0">
                <a:solidFill>
                  <a:srgbClr val="000000"/>
                </a:solidFill>
                <a:latin typeface="Calibri (MS)"/>
              </a:rPr>
              <a:t>Comments submitted to an assessment should outline the values that are relative to the environment and the health and well-being of people and provide explanation as to how these things may be affected by a proposed development.</a:t>
            </a:r>
          </a:p>
          <a:p>
            <a:pPr marL="615316" lvl="1" indent="-307658" algn="l">
              <a:lnSpc>
                <a:spcPts val="3672"/>
              </a:lnSpc>
            </a:pPr>
            <a:endParaRPr lang="en-US" sz="3400" spc="-135" dirty="0">
              <a:solidFill>
                <a:srgbClr val="000000"/>
              </a:solidFill>
              <a:latin typeface="Calibri (MS)"/>
            </a:endParaRPr>
          </a:p>
          <a:p>
            <a:pPr marL="615316" lvl="1" indent="-307658" algn="l">
              <a:lnSpc>
                <a:spcPts val="3672"/>
              </a:lnSpc>
            </a:pPr>
            <a:endParaRPr lang="en-US" sz="3400" spc="-135" dirty="0">
              <a:solidFill>
                <a:srgbClr val="000000"/>
              </a:solidFill>
              <a:latin typeface="Calibri (MS)"/>
            </a:endParaRPr>
          </a:p>
        </p:txBody>
      </p:sp>
      <p:sp>
        <p:nvSpPr>
          <p:cNvPr id="4" name="Freeform 4"/>
          <p:cNvSpPr/>
          <p:nvPr/>
        </p:nvSpPr>
        <p:spPr>
          <a:xfrm>
            <a:off x="12655505" y="5872717"/>
            <a:ext cx="6780070" cy="4417901"/>
          </a:xfrm>
          <a:custGeom>
            <a:avLst/>
            <a:gdLst/>
            <a:ahLst/>
            <a:cxnLst/>
            <a:rect l="l" t="t" r="r" b="b"/>
            <a:pathLst>
              <a:path w="6780070" h="4417901">
                <a:moveTo>
                  <a:pt x="0" y="0"/>
                </a:moveTo>
                <a:lnTo>
                  <a:pt x="6780070" y="0"/>
                </a:lnTo>
                <a:lnTo>
                  <a:pt x="6780070" y="4417901"/>
                </a:lnTo>
                <a:lnTo>
                  <a:pt x="0" y="44179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68258" y="2579675"/>
            <a:ext cx="8775575" cy="5127650"/>
          </a:xfrm>
          <a:prstGeom prst="rect">
            <a:avLst/>
          </a:prstGeom>
        </p:spPr>
        <p:txBody>
          <a:bodyPr lIns="0" tIns="0" rIns="0" bIns="0" rtlCol="0" anchor="t">
            <a:spAutoFit/>
          </a:bodyPr>
          <a:lstStyle/>
          <a:p>
            <a:pPr algn="l">
              <a:lnSpc>
                <a:spcPts val="3304"/>
              </a:lnSpc>
            </a:pPr>
            <a:r>
              <a:rPr lang="en-US" sz="3399" spc="-210">
                <a:solidFill>
                  <a:srgbClr val="000000"/>
                </a:solidFill>
                <a:latin typeface="Calibri (MS) Bold"/>
              </a:rPr>
              <a:t>For more information, visit: </a:t>
            </a:r>
          </a:p>
          <a:p>
            <a:pPr algn="l">
              <a:lnSpc>
                <a:spcPts val="3304"/>
              </a:lnSpc>
            </a:pPr>
            <a:endParaRPr lang="en-US" sz="3399" spc="-210">
              <a:solidFill>
                <a:srgbClr val="000000"/>
              </a:solidFill>
              <a:latin typeface="Calibri (MS) Bold"/>
            </a:endParaRPr>
          </a:p>
          <a:p>
            <a:pPr algn="l">
              <a:lnSpc>
                <a:spcPts val="3304"/>
              </a:lnSpc>
            </a:pPr>
            <a:r>
              <a:rPr lang="en-US" sz="3399" spc="-210">
                <a:solidFill>
                  <a:srgbClr val="000000"/>
                </a:solidFill>
                <a:latin typeface="Calibri (MS)"/>
              </a:rPr>
              <a:t>Website: </a:t>
            </a:r>
            <a:r>
              <a:rPr lang="en-US" sz="3399" u="sng" spc="-210">
                <a:solidFill>
                  <a:srgbClr val="0000FF"/>
                </a:solidFill>
                <a:latin typeface="Calibri (MS)"/>
                <a:hlinkClick r:id="rId3" tooltip="http://www.yesab.ca/"/>
              </a:rPr>
              <a:t>www.yesab.ca</a:t>
            </a:r>
          </a:p>
          <a:p>
            <a:pPr algn="l">
              <a:lnSpc>
                <a:spcPts val="3304"/>
              </a:lnSpc>
            </a:pPr>
            <a:endParaRPr lang="en-US" sz="3399" u="sng" spc="-210">
              <a:solidFill>
                <a:srgbClr val="0000FF"/>
              </a:solidFill>
              <a:latin typeface="Calibri (MS)"/>
              <a:hlinkClick r:id="rId3" tooltip="http://www.yesab.ca/"/>
            </a:endParaRPr>
          </a:p>
          <a:p>
            <a:pPr algn="l">
              <a:lnSpc>
                <a:spcPts val="3304"/>
              </a:lnSpc>
            </a:pPr>
            <a:r>
              <a:rPr lang="en-US" sz="3399" spc="-210">
                <a:solidFill>
                  <a:srgbClr val="000000"/>
                </a:solidFill>
                <a:latin typeface="Calibri (MS)"/>
              </a:rPr>
              <a:t>YESAB Online Registry : </a:t>
            </a:r>
            <a:r>
              <a:rPr lang="en-US" sz="3399" u="sng" spc="-210">
                <a:solidFill>
                  <a:srgbClr val="0000FF"/>
                </a:solidFill>
                <a:latin typeface="Calibri (MS)"/>
                <a:hlinkClick r:id="rId4" tooltip="http://www.yesabregistry.ca/"/>
              </a:rPr>
              <a:t>www.yesabregistry.ca</a:t>
            </a:r>
            <a:r>
              <a:rPr lang="en-US" sz="3399" spc="-210">
                <a:solidFill>
                  <a:srgbClr val="000000"/>
                </a:solidFill>
                <a:latin typeface="Calibri (MS)"/>
              </a:rPr>
              <a:t> </a:t>
            </a:r>
          </a:p>
          <a:p>
            <a:pPr algn="l">
              <a:lnSpc>
                <a:spcPts val="3304"/>
              </a:lnSpc>
            </a:pPr>
            <a:endParaRPr lang="en-US" sz="3399" spc="-210">
              <a:solidFill>
                <a:srgbClr val="000000"/>
              </a:solidFill>
              <a:latin typeface="Calibri (MS)"/>
            </a:endParaRPr>
          </a:p>
          <a:p>
            <a:pPr algn="l">
              <a:lnSpc>
                <a:spcPts val="3304"/>
              </a:lnSpc>
            </a:pPr>
            <a:r>
              <a:rPr lang="en-US" sz="3399" spc="-210">
                <a:solidFill>
                  <a:srgbClr val="000000"/>
                </a:solidFill>
                <a:latin typeface="Calibri (MS)"/>
              </a:rPr>
              <a:t>Call: 668-6420 </a:t>
            </a:r>
            <a:r>
              <a:rPr lang="en-US" sz="3399" spc="-210">
                <a:solidFill>
                  <a:srgbClr val="000000"/>
                </a:solidFill>
                <a:latin typeface="Calibri (MS) Bold"/>
              </a:rPr>
              <a:t> </a:t>
            </a:r>
            <a:r>
              <a:rPr lang="en-US" sz="3399" spc="-210">
                <a:solidFill>
                  <a:srgbClr val="000000"/>
                </a:solidFill>
                <a:latin typeface="Calibri (MS)"/>
              </a:rPr>
              <a:t>Toll Free: 1-866-322-4040</a:t>
            </a:r>
          </a:p>
          <a:p>
            <a:pPr algn="l">
              <a:lnSpc>
                <a:spcPts val="3304"/>
              </a:lnSpc>
            </a:pPr>
            <a:endParaRPr lang="en-US" sz="3399" spc="-210">
              <a:solidFill>
                <a:srgbClr val="000000"/>
              </a:solidFill>
              <a:latin typeface="Calibri (MS)"/>
            </a:endParaRPr>
          </a:p>
          <a:p>
            <a:pPr algn="l">
              <a:lnSpc>
                <a:spcPts val="3304"/>
              </a:lnSpc>
            </a:pPr>
            <a:r>
              <a:rPr lang="en-US" sz="3399" spc="-210">
                <a:solidFill>
                  <a:srgbClr val="000000"/>
                </a:solidFill>
                <a:latin typeface="Calibri (MS)"/>
              </a:rPr>
              <a:t>Fax: 867-668-6425</a:t>
            </a:r>
          </a:p>
          <a:p>
            <a:pPr algn="l">
              <a:lnSpc>
                <a:spcPts val="3304"/>
              </a:lnSpc>
            </a:pPr>
            <a:endParaRPr lang="en-US" sz="3399" spc="-210">
              <a:solidFill>
                <a:srgbClr val="000000"/>
              </a:solidFill>
              <a:latin typeface="Calibri (MS)"/>
            </a:endParaRPr>
          </a:p>
          <a:p>
            <a:pPr algn="l">
              <a:lnSpc>
                <a:spcPts val="3304"/>
              </a:lnSpc>
            </a:pPr>
            <a:r>
              <a:rPr lang="en-US" sz="3399" spc="-210">
                <a:solidFill>
                  <a:srgbClr val="000000"/>
                </a:solidFill>
                <a:latin typeface="Calibri (MS)"/>
              </a:rPr>
              <a:t>Email: yesab@yesab.ca</a:t>
            </a:r>
          </a:p>
          <a:p>
            <a:pPr algn="l">
              <a:lnSpc>
                <a:spcPts val="3304"/>
              </a:lnSpc>
            </a:pPr>
            <a:endParaRPr lang="en-US" sz="3399" spc="-210">
              <a:solidFill>
                <a:srgbClr val="000000"/>
              </a:solidFill>
              <a:latin typeface="Calibri (MS)"/>
            </a:endParaRPr>
          </a:p>
        </p:txBody>
      </p:sp>
      <p:grpSp>
        <p:nvGrpSpPr>
          <p:cNvPr id="3" name="Group 3"/>
          <p:cNvGrpSpPr/>
          <p:nvPr/>
        </p:nvGrpSpPr>
        <p:grpSpPr>
          <a:xfrm>
            <a:off x="13672545" y="5296699"/>
            <a:ext cx="2806795" cy="2430559"/>
            <a:chOff x="0" y="0"/>
            <a:chExt cx="3742394" cy="3240745"/>
          </a:xfrm>
        </p:grpSpPr>
        <p:sp>
          <p:nvSpPr>
            <p:cNvPr id="4" name="Freeform 4"/>
            <p:cNvSpPr/>
            <p:nvPr/>
          </p:nvSpPr>
          <p:spPr>
            <a:xfrm>
              <a:off x="0" y="0"/>
              <a:ext cx="3742436" cy="3240786"/>
            </a:xfrm>
            <a:custGeom>
              <a:avLst/>
              <a:gdLst/>
              <a:ahLst/>
              <a:cxnLst/>
              <a:rect l="l" t="t" r="r" b="b"/>
              <a:pathLst>
                <a:path w="3742436" h="3240786">
                  <a:moveTo>
                    <a:pt x="2806827" y="0"/>
                  </a:moveTo>
                  <a:lnTo>
                    <a:pt x="935609" y="0"/>
                  </a:lnTo>
                  <a:lnTo>
                    <a:pt x="0" y="1620393"/>
                  </a:lnTo>
                  <a:lnTo>
                    <a:pt x="935609" y="3240786"/>
                  </a:lnTo>
                  <a:lnTo>
                    <a:pt x="2806827" y="3240786"/>
                  </a:lnTo>
                  <a:lnTo>
                    <a:pt x="3742436" y="1620393"/>
                  </a:lnTo>
                  <a:close/>
                </a:path>
              </a:pathLst>
            </a:custGeom>
            <a:blipFill>
              <a:blip r:embed="rId5"/>
              <a:stretch>
                <a:fillRect l="-16339" r="-16338" b="1"/>
              </a:stretch>
            </a:blipFill>
          </p:spPr>
          <p:txBody>
            <a:bodyPr/>
            <a:lstStyle/>
            <a:p>
              <a:endParaRPr lang="en-US"/>
            </a:p>
          </p:txBody>
        </p:sp>
      </p:grpSp>
      <p:grpSp>
        <p:nvGrpSpPr>
          <p:cNvPr id="5" name="Group 5"/>
          <p:cNvGrpSpPr/>
          <p:nvPr/>
        </p:nvGrpSpPr>
        <p:grpSpPr>
          <a:xfrm>
            <a:off x="11455074" y="6569704"/>
            <a:ext cx="2806795" cy="2430559"/>
            <a:chOff x="0" y="0"/>
            <a:chExt cx="3742394" cy="3240745"/>
          </a:xfrm>
        </p:grpSpPr>
        <p:sp>
          <p:nvSpPr>
            <p:cNvPr id="6" name="Freeform 6"/>
            <p:cNvSpPr/>
            <p:nvPr/>
          </p:nvSpPr>
          <p:spPr>
            <a:xfrm>
              <a:off x="0" y="0"/>
              <a:ext cx="3742436" cy="3240786"/>
            </a:xfrm>
            <a:custGeom>
              <a:avLst/>
              <a:gdLst/>
              <a:ahLst/>
              <a:cxnLst/>
              <a:rect l="l" t="t" r="r" b="b"/>
              <a:pathLst>
                <a:path w="3742436" h="3240786">
                  <a:moveTo>
                    <a:pt x="2806827" y="0"/>
                  </a:moveTo>
                  <a:lnTo>
                    <a:pt x="935609" y="0"/>
                  </a:lnTo>
                  <a:lnTo>
                    <a:pt x="0" y="1620393"/>
                  </a:lnTo>
                  <a:lnTo>
                    <a:pt x="935609" y="3240786"/>
                  </a:lnTo>
                  <a:lnTo>
                    <a:pt x="2806827" y="3240786"/>
                  </a:lnTo>
                  <a:lnTo>
                    <a:pt x="3742436" y="1620393"/>
                  </a:lnTo>
                  <a:close/>
                </a:path>
              </a:pathLst>
            </a:custGeom>
            <a:blipFill>
              <a:blip r:embed="rId6"/>
              <a:stretch>
                <a:fillRect l="-13536" r="-13535" b="1"/>
              </a:stretch>
            </a:blipFill>
          </p:spPr>
          <p:txBody>
            <a:bodyPr/>
            <a:lstStyle/>
            <a:p>
              <a:endParaRPr lang="en-US"/>
            </a:p>
          </p:txBody>
        </p:sp>
      </p:grpSp>
      <p:grpSp>
        <p:nvGrpSpPr>
          <p:cNvPr id="7" name="Group 7"/>
          <p:cNvGrpSpPr/>
          <p:nvPr/>
        </p:nvGrpSpPr>
        <p:grpSpPr>
          <a:xfrm>
            <a:off x="13672545" y="7856441"/>
            <a:ext cx="2806795" cy="2430559"/>
            <a:chOff x="0" y="0"/>
            <a:chExt cx="3742394" cy="3240745"/>
          </a:xfrm>
        </p:grpSpPr>
        <p:sp>
          <p:nvSpPr>
            <p:cNvPr id="8" name="Freeform 8"/>
            <p:cNvSpPr/>
            <p:nvPr/>
          </p:nvSpPr>
          <p:spPr>
            <a:xfrm>
              <a:off x="0" y="0"/>
              <a:ext cx="3742436" cy="3240786"/>
            </a:xfrm>
            <a:custGeom>
              <a:avLst/>
              <a:gdLst/>
              <a:ahLst/>
              <a:cxnLst/>
              <a:rect l="l" t="t" r="r" b="b"/>
              <a:pathLst>
                <a:path w="3742436" h="3240786">
                  <a:moveTo>
                    <a:pt x="2806827" y="0"/>
                  </a:moveTo>
                  <a:lnTo>
                    <a:pt x="935609" y="0"/>
                  </a:lnTo>
                  <a:lnTo>
                    <a:pt x="0" y="1620393"/>
                  </a:lnTo>
                  <a:lnTo>
                    <a:pt x="935609" y="3240786"/>
                  </a:lnTo>
                  <a:lnTo>
                    <a:pt x="2806827" y="3240786"/>
                  </a:lnTo>
                  <a:lnTo>
                    <a:pt x="3742436" y="1620393"/>
                  </a:lnTo>
                  <a:close/>
                </a:path>
              </a:pathLst>
            </a:custGeom>
            <a:blipFill>
              <a:blip r:embed="rId7"/>
              <a:stretch>
                <a:fillRect l="-14965" r="-14964" b="1"/>
              </a:stretch>
            </a:blipFill>
          </p:spPr>
          <p:txBody>
            <a:bodyPr/>
            <a:lstStyle/>
            <a:p>
              <a:endParaRPr lang="en-US"/>
            </a:p>
          </p:txBody>
        </p:sp>
      </p:grpSp>
      <p:sp>
        <p:nvSpPr>
          <p:cNvPr id="9" name="Freeform 9"/>
          <p:cNvSpPr/>
          <p:nvPr/>
        </p:nvSpPr>
        <p:spPr>
          <a:xfrm>
            <a:off x="15890806" y="6405027"/>
            <a:ext cx="3206020" cy="2777540"/>
          </a:xfrm>
          <a:custGeom>
            <a:avLst/>
            <a:gdLst/>
            <a:ahLst/>
            <a:cxnLst/>
            <a:rect l="l" t="t" r="r" b="b"/>
            <a:pathLst>
              <a:path w="3206020" h="2777540">
                <a:moveTo>
                  <a:pt x="0" y="0"/>
                </a:moveTo>
                <a:lnTo>
                  <a:pt x="3206020" y="0"/>
                </a:lnTo>
                <a:lnTo>
                  <a:pt x="3206020" y="2777540"/>
                </a:lnTo>
                <a:lnTo>
                  <a:pt x="0" y="27775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10" name="Group 10"/>
          <p:cNvGrpSpPr/>
          <p:nvPr/>
        </p:nvGrpSpPr>
        <p:grpSpPr>
          <a:xfrm>
            <a:off x="0" y="9589469"/>
            <a:ext cx="2468188" cy="697531"/>
            <a:chOff x="0" y="0"/>
            <a:chExt cx="3290917" cy="930041"/>
          </a:xfrm>
        </p:grpSpPr>
        <p:sp>
          <p:nvSpPr>
            <p:cNvPr id="11" name="Freeform 11"/>
            <p:cNvSpPr/>
            <p:nvPr/>
          </p:nvSpPr>
          <p:spPr>
            <a:xfrm>
              <a:off x="0" y="0"/>
              <a:ext cx="3290951" cy="930021"/>
            </a:xfrm>
            <a:custGeom>
              <a:avLst/>
              <a:gdLst/>
              <a:ahLst/>
              <a:cxnLst/>
              <a:rect l="l" t="t" r="r" b="b"/>
              <a:pathLst>
                <a:path w="3290951" h="930021">
                  <a:moveTo>
                    <a:pt x="0" y="0"/>
                  </a:moveTo>
                  <a:lnTo>
                    <a:pt x="3290951" y="0"/>
                  </a:lnTo>
                  <a:lnTo>
                    <a:pt x="3290951" y="930021"/>
                  </a:lnTo>
                  <a:lnTo>
                    <a:pt x="0" y="930021"/>
                  </a:lnTo>
                  <a:lnTo>
                    <a:pt x="0" y="0"/>
                  </a:lnTo>
                  <a:close/>
                </a:path>
              </a:pathLst>
            </a:custGeom>
            <a:blipFill>
              <a:blip r:embed="rId10"/>
              <a:stretch>
                <a:fillRect t="-34" r="1" b="-37"/>
              </a:stretch>
            </a:blipFill>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YESAB Values</a:t>
            </a:r>
          </a:p>
        </p:txBody>
      </p:sp>
      <p:sp>
        <p:nvSpPr>
          <p:cNvPr id="3" name="TextBox 3"/>
          <p:cNvSpPr txBox="1"/>
          <p:nvPr/>
        </p:nvSpPr>
        <p:spPr>
          <a:xfrm>
            <a:off x="1028700" y="2312880"/>
            <a:ext cx="11422171" cy="7165010"/>
          </a:xfrm>
          <a:prstGeom prst="rect">
            <a:avLst/>
          </a:prstGeom>
        </p:spPr>
        <p:txBody>
          <a:bodyPr lIns="0" tIns="0" rIns="0" bIns="0" rtlCol="0" anchor="t">
            <a:spAutoFit/>
          </a:bodyPr>
          <a:lstStyle/>
          <a:p>
            <a:pPr algn="l">
              <a:lnSpc>
                <a:spcPts val="2937"/>
              </a:lnSpc>
            </a:pPr>
            <a:endParaRPr dirty="0"/>
          </a:p>
          <a:p>
            <a:pPr marL="615315" lvl="1" indent="-307657" algn="l">
              <a:lnSpc>
                <a:spcPts val="2937"/>
              </a:lnSpc>
              <a:buFont typeface="Arial"/>
              <a:buChar char="•"/>
            </a:pPr>
            <a:r>
              <a:rPr lang="en-US" sz="3399" spc="-135" dirty="0">
                <a:solidFill>
                  <a:srgbClr val="000000"/>
                </a:solidFill>
                <a:latin typeface="Calibri (MS) Bold"/>
              </a:rPr>
              <a:t>Regard for Our Origins </a:t>
            </a:r>
            <a:r>
              <a:rPr lang="en-US" sz="3399" spc="-135" dirty="0">
                <a:solidFill>
                  <a:srgbClr val="000000"/>
                </a:solidFill>
                <a:latin typeface="Calibri (MS)"/>
              </a:rPr>
              <a:t>– We have a special relationship with the Umbrella Final Agreement and the unique environmental and socio-economic assessment legislation that it created. We recognize that we are one of many with a role to play in meeting its spirit and intent. </a:t>
            </a:r>
          </a:p>
          <a:p>
            <a:pPr marL="615315" lvl="1" indent="-307657" algn="l">
              <a:lnSpc>
                <a:spcPts val="2937"/>
              </a:lnSpc>
            </a:pPr>
            <a:endParaRPr lang="en-US" sz="3399" spc="-135" dirty="0">
              <a:solidFill>
                <a:srgbClr val="000000"/>
              </a:solidFill>
              <a:latin typeface="Calibri (MS)"/>
            </a:endParaRPr>
          </a:p>
          <a:p>
            <a:pPr marL="615315" lvl="1" indent="-307657" algn="l">
              <a:lnSpc>
                <a:spcPts val="2937"/>
              </a:lnSpc>
              <a:buFont typeface="Arial"/>
              <a:buChar char="•"/>
            </a:pPr>
            <a:r>
              <a:rPr lang="en-US" sz="3399" spc="-135" dirty="0">
                <a:solidFill>
                  <a:srgbClr val="000000"/>
                </a:solidFill>
                <a:latin typeface="Calibri (MS) Bold"/>
              </a:rPr>
              <a:t>Truth and Reconciliation </a:t>
            </a:r>
            <a:r>
              <a:rPr lang="en-US" sz="3399" spc="-135" dirty="0">
                <a:solidFill>
                  <a:srgbClr val="000000"/>
                </a:solidFill>
                <a:latin typeface="Calibri (MS)"/>
              </a:rPr>
              <a:t>– We are committed to establishing and maintaining a mutually respectful relationship between Indigenous and non-Indigenous peoples in Canada by implementing the Truth and Reconciliation Commission’s calls to action. </a:t>
            </a:r>
          </a:p>
          <a:p>
            <a:pPr marL="615315" lvl="1" indent="-307657" algn="l">
              <a:lnSpc>
                <a:spcPts val="2937"/>
              </a:lnSpc>
            </a:pPr>
            <a:endParaRPr lang="en-US" sz="3399" spc="-135" dirty="0">
              <a:solidFill>
                <a:srgbClr val="000000"/>
              </a:solidFill>
              <a:latin typeface="Calibri (MS)"/>
            </a:endParaRPr>
          </a:p>
          <a:p>
            <a:pPr marL="615315" lvl="1" indent="-307657" algn="l">
              <a:lnSpc>
                <a:spcPts val="2937"/>
              </a:lnSpc>
              <a:buFont typeface="Arial"/>
              <a:buChar char="•"/>
            </a:pPr>
            <a:r>
              <a:rPr lang="en-US" sz="3399" spc="-135" dirty="0">
                <a:solidFill>
                  <a:srgbClr val="000000"/>
                </a:solidFill>
                <a:latin typeface="Calibri (MS) Bold"/>
              </a:rPr>
              <a:t>Accountability </a:t>
            </a:r>
            <a:r>
              <a:rPr lang="en-US" sz="3399" spc="-135" dirty="0">
                <a:solidFill>
                  <a:srgbClr val="000000"/>
                </a:solidFill>
                <a:latin typeface="Calibri (MS)"/>
              </a:rPr>
              <a:t>– We are responsible to meet our commitments to each other and participants to deliver a comprehensive environmental and socio-economic assessment process. </a:t>
            </a:r>
          </a:p>
          <a:p>
            <a:pPr marL="615315" lvl="1" indent="-307657" algn="l">
              <a:lnSpc>
                <a:spcPts val="2937"/>
              </a:lnSpc>
            </a:pPr>
            <a:endParaRPr lang="en-US" sz="3399" spc="-135" dirty="0">
              <a:solidFill>
                <a:srgbClr val="000000"/>
              </a:solidFill>
              <a:latin typeface="Calibri (MS)"/>
            </a:endParaRPr>
          </a:p>
          <a:p>
            <a:pPr marL="615315" lvl="1" indent="-307657" algn="l">
              <a:lnSpc>
                <a:spcPts val="2937"/>
              </a:lnSpc>
              <a:buFont typeface="Arial"/>
              <a:buChar char="•"/>
            </a:pPr>
            <a:r>
              <a:rPr lang="en-US" sz="3399" spc="-135" dirty="0">
                <a:solidFill>
                  <a:srgbClr val="000000"/>
                </a:solidFill>
                <a:latin typeface="Calibri (MS) Bold"/>
              </a:rPr>
              <a:t>Respect for Everyone </a:t>
            </a:r>
            <a:r>
              <a:rPr lang="en-US" sz="3399" spc="-135" dirty="0">
                <a:solidFill>
                  <a:srgbClr val="000000"/>
                </a:solidFill>
                <a:latin typeface="Calibri (MS)"/>
              </a:rPr>
              <a:t>–There is no room for intolerance, racism, discrimination, or barriers for involvement in the work we do or how we do it. </a:t>
            </a: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YESAB Values</a:t>
            </a:r>
          </a:p>
        </p:txBody>
      </p:sp>
      <p:sp>
        <p:nvSpPr>
          <p:cNvPr id="3" name="TextBox 3"/>
          <p:cNvSpPr txBox="1"/>
          <p:nvPr/>
        </p:nvSpPr>
        <p:spPr>
          <a:xfrm>
            <a:off x="1028700" y="1888617"/>
            <a:ext cx="11630423" cy="6938391"/>
          </a:xfrm>
          <a:prstGeom prst="rect">
            <a:avLst/>
          </a:prstGeom>
        </p:spPr>
        <p:txBody>
          <a:bodyPr lIns="0" tIns="0" rIns="0" bIns="0" rtlCol="0" anchor="t">
            <a:spAutoFit/>
          </a:bodyPr>
          <a:lstStyle/>
          <a:p>
            <a:pPr algn="l">
              <a:lnSpc>
                <a:spcPts val="3671"/>
              </a:lnSpc>
            </a:pPr>
            <a:endParaRPr dirty="0"/>
          </a:p>
          <a:p>
            <a:pPr marL="615315" lvl="1" indent="-307657" algn="l">
              <a:lnSpc>
                <a:spcPts val="3671"/>
              </a:lnSpc>
              <a:buFont typeface="Arial"/>
              <a:buChar char="•"/>
            </a:pPr>
            <a:r>
              <a:rPr lang="en-US" sz="3399" spc="-135" dirty="0">
                <a:solidFill>
                  <a:srgbClr val="000000"/>
                </a:solidFill>
                <a:latin typeface="Calibri (MS) Bold"/>
              </a:rPr>
              <a:t>Curiosity </a:t>
            </a:r>
            <a:r>
              <a:rPr lang="en-US" sz="3399" spc="-135" dirty="0">
                <a:solidFill>
                  <a:srgbClr val="000000"/>
                </a:solidFill>
                <a:latin typeface="Calibri (MS)"/>
              </a:rPr>
              <a:t>– We are inspired by other ways of learning about the world we live in and how our work is challenged, explained, and conveyed. </a:t>
            </a:r>
          </a:p>
          <a:p>
            <a:pPr marL="615315" lvl="1" indent="-307657" algn="l">
              <a:lnSpc>
                <a:spcPts val="3671"/>
              </a:lnSpc>
            </a:pPr>
            <a:endParaRPr lang="en-US" sz="3399" spc="-135" dirty="0">
              <a:solidFill>
                <a:srgbClr val="000000"/>
              </a:solidFill>
              <a:latin typeface="Calibri (MS)"/>
            </a:endParaRPr>
          </a:p>
          <a:p>
            <a:pPr marL="615315" lvl="1" indent="-307657" algn="l">
              <a:lnSpc>
                <a:spcPts val="3671"/>
              </a:lnSpc>
              <a:buFont typeface="Arial"/>
              <a:buChar char="•"/>
            </a:pPr>
            <a:r>
              <a:rPr lang="en-US" sz="3399" spc="-135" dirty="0">
                <a:solidFill>
                  <a:srgbClr val="000000"/>
                </a:solidFill>
                <a:latin typeface="Calibri (MS) Bold"/>
              </a:rPr>
              <a:t>Learning Together </a:t>
            </a:r>
            <a:r>
              <a:rPr lang="en-US" sz="3399" spc="-135" dirty="0">
                <a:solidFill>
                  <a:srgbClr val="000000"/>
                </a:solidFill>
                <a:latin typeface="Calibri (MS)"/>
              </a:rPr>
              <a:t>– We share and invite diverse skills, talent, and knowledge in support of a culture of enthusiasm and caring for each other. </a:t>
            </a:r>
          </a:p>
          <a:p>
            <a:pPr marL="615315" lvl="1" indent="-307657" algn="l">
              <a:lnSpc>
                <a:spcPts val="3671"/>
              </a:lnSpc>
            </a:pPr>
            <a:endParaRPr lang="en-US" sz="3399" spc="-135" dirty="0">
              <a:solidFill>
                <a:srgbClr val="000000"/>
              </a:solidFill>
              <a:latin typeface="Calibri (MS)"/>
            </a:endParaRPr>
          </a:p>
          <a:p>
            <a:pPr marL="615315" lvl="1" indent="-307657" algn="l">
              <a:lnSpc>
                <a:spcPts val="3671"/>
              </a:lnSpc>
              <a:buFont typeface="Arial"/>
              <a:buChar char="•"/>
            </a:pPr>
            <a:r>
              <a:rPr lang="en-US" sz="3399" spc="-135" dirty="0">
                <a:solidFill>
                  <a:srgbClr val="000000"/>
                </a:solidFill>
                <a:latin typeface="Calibri (MS) Bold"/>
              </a:rPr>
              <a:t>Relationships </a:t>
            </a:r>
            <a:r>
              <a:rPr lang="en-US" sz="3399" spc="-135" dirty="0">
                <a:solidFill>
                  <a:srgbClr val="000000"/>
                </a:solidFill>
                <a:latin typeface="Calibri (MS)"/>
              </a:rPr>
              <a:t>– We strengthen relationships by welcoming diverse perspectives, building trust, and respectful dialogue. </a:t>
            </a:r>
          </a:p>
          <a:p>
            <a:pPr marL="615315" lvl="1" indent="-307657" algn="l">
              <a:lnSpc>
                <a:spcPts val="3671"/>
              </a:lnSpc>
            </a:pPr>
            <a:endParaRPr lang="en-US" sz="3399" spc="-135" dirty="0">
              <a:solidFill>
                <a:srgbClr val="000000"/>
              </a:solidFill>
              <a:latin typeface="Calibri (MS)"/>
            </a:endParaRPr>
          </a:p>
          <a:p>
            <a:pPr marL="615315" lvl="1" indent="-307657" algn="l">
              <a:lnSpc>
                <a:spcPts val="3671"/>
              </a:lnSpc>
              <a:buFont typeface="Arial"/>
              <a:buChar char="•"/>
            </a:pPr>
            <a:r>
              <a:rPr lang="en-US" sz="3399" spc="-135" dirty="0">
                <a:solidFill>
                  <a:srgbClr val="000000"/>
                </a:solidFill>
                <a:latin typeface="Calibri (MS) Bold"/>
              </a:rPr>
              <a:t>Communication </a:t>
            </a:r>
            <a:r>
              <a:rPr lang="en-US" sz="3399" spc="-135" dirty="0">
                <a:solidFill>
                  <a:srgbClr val="000000"/>
                </a:solidFill>
                <a:latin typeface="Calibri (MS)"/>
              </a:rPr>
              <a:t>– We share information and rationale for our recommendations and engage in ways that help us understand one another. </a:t>
            </a: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The Board </a:t>
            </a:r>
          </a:p>
        </p:txBody>
      </p:sp>
      <p:sp>
        <p:nvSpPr>
          <p:cNvPr id="3" name="TextBox 3"/>
          <p:cNvSpPr txBox="1"/>
          <p:nvPr/>
        </p:nvSpPr>
        <p:spPr>
          <a:xfrm>
            <a:off x="1028700" y="2574417"/>
            <a:ext cx="12381586" cy="5219378"/>
          </a:xfrm>
          <a:prstGeom prst="rect">
            <a:avLst/>
          </a:prstGeom>
        </p:spPr>
        <p:txBody>
          <a:bodyPr lIns="0" tIns="0" rIns="0" bIns="0" rtlCol="0" anchor="t">
            <a:spAutoFit/>
          </a:bodyPr>
          <a:lstStyle/>
          <a:p>
            <a:pPr algn="l">
              <a:lnSpc>
                <a:spcPts val="3671"/>
              </a:lnSpc>
            </a:pPr>
            <a:r>
              <a:rPr lang="en-US" sz="3399" spc="-135">
                <a:solidFill>
                  <a:srgbClr val="000000"/>
                </a:solidFill>
                <a:latin typeface="Calibri (MS)"/>
              </a:rPr>
              <a:t>YESAB’s Seven-Person </a:t>
            </a:r>
            <a:r>
              <a:rPr lang="en-US" sz="3399" spc="-135" dirty="0">
                <a:solidFill>
                  <a:srgbClr val="000000"/>
                </a:solidFill>
                <a:latin typeface="Calibri (MS)"/>
              </a:rPr>
              <a:t>Board is appointed by the Government of Canada based on nominations from the Council of Yukon First Nations, Yukon government and the federal government. </a:t>
            </a:r>
          </a:p>
          <a:p>
            <a:pPr algn="l">
              <a:lnSpc>
                <a:spcPts val="3671"/>
              </a:lnSpc>
            </a:pPr>
            <a:endParaRPr lang="en-US" sz="3399" spc="-135" dirty="0">
              <a:solidFill>
                <a:srgbClr val="000000"/>
              </a:solidFill>
              <a:latin typeface="Calibri (MS)"/>
            </a:endParaRPr>
          </a:p>
          <a:p>
            <a:pPr marL="734059" lvl="1" indent="-367030" algn="l">
              <a:lnSpc>
                <a:spcPts val="3671"/>
              </a:lnSpc>
              <a:buFont typeface="Arial"/>
              <a:buChar char="•"/>
            </a:pPr>
            <a:r>
              <a:rPr lang="en-US" sz="3399" spc="-135" dirty="0">
                <a:solidFill>
                  <a:srgbClr val="000000"/>
                </a:solidFill>
                <a:latin typeface="Calibri (MS)"/>
              </a:rPr>
              <a:t>Chair</a:t>
            </a:r>
          </a:p>
          <a:p>
            <a:pPr marL="734059" lvl="1" indent="-367030" algn="l">
              <a:lnSpc>
                <a:spcPts val="3671"/>
              </a:lnSpc>
              <a:buFont typeface="Arial"/>
              <a:buChar char="•"/>
            </a:pPr>
            <a:r>
              <a:rPr lang="en-US" sz="3399" spc="-135" dirty="0">
                <a:solidFill>
                  <a:srgbClr val="000000"/>
                </a:solidFill>
                <a:latin typeface="Calibri (MS)"/>
              </a:rPr>
              <a:t>2 Executive Committee Members</a:t>
            </a:r>
          </a:p>
          <a:p>
            <a:pPr marL="734059" lvl="1" indent="-367030" algn="l">
              <a:lnSpc>
                <a:spcPts val="3671"/>
              </a:lnSpc>
              <a:buFont typeface="Arial"/>
              <a:buChar char="•"/>
            </a:pPr>
            <a:r>
              <a:rPr lang="en-US" sz="3399" spc="-135" dirty="0">
                <a:solidFill>
                  <a:srgbClr val="000000"/>
                </a:solidFill>
                <a:latin typeface="Calibri (MS)"/>
              </a:rPr>
              <a:t>4 Board Members </a:t>
            </a:r>
          </a:p>
          <a:p>
            <a:pPr algn="l">
              <a:lnSpc>
                <a:spcPts val="3671"/>
              </a:lnSpc>
            </a:pPr>
            <a:endParaRPr lang="en-US" sz="3399" spc="-135" dirty="0">
              <a:solidFill>
                <a:srgbClr val="000000"/>
              </a:solidFill>
              <a:latin typeface="Calibri (MS)"/>
            </a:endParaRPr>
          </a:p>
          <a:p>
            <a:pPr algn="l">
              <a:lnSpc>
                <a:spcPts val="3671"/>
              </a:lnSpc>
            </a:pPr>
            <a:endParaRPr lang="en-US" sz="3399" spc="-135" dirty="0">
              <a:solidFill>
                <a:srgbClr val="000000"/>
              </a:solidFill>
              <a:latin typeface="Calibri (MS)"/>
            </a:endParaRPr>
          </a:p>
          <a:p>
            <a:pPr algn="l">
              <a:lnSpc>
                <a:spcPts val="3671"/>
              </a:lnSpc>
            </a:pPr>
            <a:endParaRPr lang="en-US" sz="3399" spc="-135" dirty="0">
              <a:solidFill>
                <a:srgbClr val="000000"/>
              </a:solidFill>
              <a:latin typeface="Calibri (MS)"/>
            </a:endParaRPr>
          </a:p>
          <a:p>
            <a:pPr algn="l">
              <a:lnSpc>
                <a:spcPts val="3671"/>
              </a:lnSpc>
            </a:pPr>
            <a:endParaRPr lang="en-US" sz="3399" spc="-135" dirty="0">
              <a:solidFill>
                <a:srgbClr val="000000"/>
              </a:solidFill>
              <a:latin typeface="Calibri (MS)"/>
            </a:endParaRP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Appointments to the Board </a:t>
            </a:r>
          </a:p>
        </p:txBody>
      </p:sp>
      <p:sp>
        <p:nvSpPr>
          <p:cNvPr id="3" name="TextBox 3"/>
          <p:cNvSpPr txBox="1"/>
          <p:nvPr/>
        </p:nvSpPr>
        <p:spPr>
          <a:xfrm>
            <a:off x="1028700" y="2574417"/>
            <a:ext cx="11630423" cy="6023991"/>
          </a:xfrm>
          <a:prstGeom prst="rect">
            <a:avLst/>
          </a:prstGeom>
        </p:spPr>
        <p:txBody>
          <a:bodyPr lIns="0" tIns="0" rIns="0" bIns="0" rtlCol="0" anchor="t">
            <a:spAutoFit/>
          </a:bodyPr>
          <a:lstStyle/>
          <a:p>
            <a:pPr marL="734059" lvl="1" indent="-367030" algn="l">
              <a:lnSpc>
                <a:spcPts val="3671"/>
              </a:lnSpc>
              <a:buFont typeface="Arial"/>
              <a:buChar char="•"/>
            </a:pPr>
            <a:r>
              <a:rPr lang="en-US" sz="3399" spc="-132" dirty="0">
                <a:solidFill>
                  <a:srgbClr val="000000"/>
                </a:solidFill>
                <a:latin typeface="Calibri (MS)"/>
              </a:rPr>
              <a:t>Prior to the appointments, nominations to the Board are made as specified in the legislation (YESAA).</a:t>
            </a:r>
          </a:p>
          <a:p>
            <a:pPr marL="734059" lvl="1" indent="-367030" algn="l">
              <a:lnSpc>
                <a:spcPts val="3671"/>
              </a:lnSpc>
              <a:buFont typeface="Arial"/>
              <a:buChar char="•"/>
            </a:pPr>
            <a:r>
              <a:rPr lang="en-US" sz="3399" spc="-132" dirty="0">
                <a:solidFill>
                  <a:srgbClr val="000000"/>
                </a:solidFill>
                <a:latin typeface="Calibri (MS)"/>
              </a:rPr>
              <a:t>One member of the Executive Committee is nominated by the Council of Yukon First Nations (CYFN) and one member is nominated by the territorial government. The third member of the Executive Committee,  the Chair, is appointed after the federal minister consults with the other two Executive Committee members.</a:t>
            </a:r>
          </a:p>
          <a:p>
            <a:pPr marL="734059" lvl="1" indent="-367030" algn="l">
              <a:lnSpc>
                <a:spcPts val="3671"/>
              </a:lnSpc>
              <a:buFont typeface="Arial"/>
              <a:buChar char="•"/>
            </a:pPr>
            <a:r>
              <a:rPr lang="en-US" sz="3399" spc="-132" dirty="0">
                <a:solidFill>
                  <a:srgbClr val="000000"/>
                </a:solidFill>
                <a:latin typeface="Calibri (MS)"/>
              </a:rPr>
              <a:t>Of the four remaining Board members, two are nominated by CYFN, one is nominated by the territorial government and the fourth is a direct appointment by the federal minister.</a:t>
            </a:r>
          </a:p>
          <a:p>
            <a:pPr algn="l">
              <a:lnSpc>
                <a:spcPts val="3671"/>
              </a:lnSpc>
            </a:pPr>
            <a:endParaRPr lang="en-US" sz="3399" spc="-132" dirty="0">
              <a:solidFill>
                <a:srgbClr val="000000"/>
              </a:solidFill>
              <a:latin typeface="Calibri (MS)"/>
            </a:endParaRPr>
          </a:p>
          <a:p>
            <a:pPr algn="l">
              <a:lnSpc>
                <a:spcPts val="3671"/>
              </a:lnSpc>
            </a:pPr>
            <a:endParaRPr lang="en-US" sz="3399" spc="-132" dirty="0">
              <a:solidFill>
                <a:srgbClr val="000000"/>
              </a:solidFill>
              <a:latin typeface="Calibri (MS)"/>
            </a:endParaRP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The Staff  </a:t>
            </a:r>
          </a:p>
        </p:txBody>
      </p:sp>
      <p:sp>
        <p:nvSpPr>
          <p:cNvPr id="3" name="TextBox 3"/>
          <p:cNvSpPr txBox="1"/>
          <p:nvPr/>
        </p:nvSpPr>
        <p:spPr>
          <a:xfrm>
            <a:off x="1028700" y="2309588"/>
            <a:ext cx="10326317" cy="6023991"/>
          </a:xfrm>
          <a:prstGeom prst="rect">
            <a:avLst/>
          </a:prstGeom>
        </p:spPr>
        <p:txBody>
          <a:bodyPr lIns="0" tIns="0" rIns="0" bIns="0" rtlCol="0" anchor="t">
            <a:spAutoFit/>
          </a:bodyPr>
          <a:lstStyle/>
          <a:p>
            <a:pPr marL="734059" lvl="1" indent="-367030" algn="l">
              <a:lnSpc>
                <a:spcPts val="3671"/>
              </a:lnSpc>
              <a:buFont typeface="Arial"/>
              <a:buChar char="•"/>
            </a:pPr>
            <a:r>
              <a:rPr lang="en-US" sz="3399" spc="-135" dirty="0">
                <a:solidFill>
                  <a:srgbClr val="000000"/>
                </a:solidFill>
                <a:latin typeface="Calibri (MS)"/>
              </a:rPr>
              <a:t>Executive Director </a:t>
            </a:r>
          </a:p>
          <a:p>
            <a:pPr marL="734059" lvl="1" indent="-367030" algn="l">
              <a:lnSpc>
                <a:spcPts val="3671"/>
              </a:lnSpc>
              <a:buFont typeface="Arial"/>
              <a:buChar char="•"/>
            </a:pPr>
            <a:r>
              <a:rPr lang="en-US" sz="3399" spc="-135" dirty="0">
                <a:solidFill>
                  <a:srgbClr val="000000"/>
                </a:solidFill>
                <a:latin typeface="Calibri (MS)"/>
              </a:rPr>
              <a:t>Management Team </a:t>
            </a:r>
          </a:p>
          <a:p>
            <a:pPr marL="734059" lvl="1" indent="-367030" algn="l">
              <a:lnSpc>
                <a:spcPts val="3671"/>
              </a:lnSpc>
              <a:buFont typeface="Arial"/>
              <a:buChar char="•"/>
            </a:pPr>
            <a:r>
              <a:rPr lang="en-US" sz="3399" spc="-135" dirty="0">
                <a:solidFill>
                  <a:srgbClr val="000000"/>
                </a:solidFill>
                <a:latin typeface="Calibri (MS)"/>
              </a:rPr>
              <a:t>Designated Office Managers </a:t>
            </a:r>
          </a:p>
          <a:p>
            <a:pPr marL="734059" lvl="1" indent="-367030" algn="l">
              <a:lnSpc>
                <a:spcPts val="3671"/>
              </a:lnSpc>
              <a:buFont typeface="Arial"/>
              <a:buChar char="•"/>
            </a:pPr>
            <a:r>
              <a:rPr lang="en-US" sz="3399" spc="-135" dirty="0">
                <a:solidFill>
                  <a:srgbClr val="000000"/>
                </a:solidFill>
                <a:latin typeface="Calibri (MS)"/>
              </a:rPr>
              <a:t>Assessment and Admin Staff </a:t>
            </a:r>
          </a:p>
          <a:p>
            <a:pPr algn="l">
              <a:lnSpc>
                <a:spcPts val="3671"/>
              </a:lnSpc>
            </a:pPr>
            <a:endParaRPr lang="en-US" sz="3399" spc="-135" dirty="0">
              <a:solidFill>
                <a:srgbClr val="000000"/>
              </a:solidFill>
              <a:latin typeface="Calibri (MS)"/>
            </a:endParaRPr>
          </a:p>
          <a:p>
            <a:pPr algn="l">
              <a:lnSpc>
                <a:spcPts val="3671"/>
              </a:lnSpc>
            </a:pPr>
            <a:r>
              <a:rPr lang="en-US" sz="3399" spc="-132" dirty="0">
                <a:solidFill>
                  <a:srgbClr val="000000"/>
                </a:solidFill>
                <a:latin typeface="Calibri (MS) Bold"/>
              </a:rPr>
              <a:t>Head Office:</a:t>
            </a:r>
          </a:p>
          <a:p>
            <a:pPr algn="l">
              <a:lnSpc>
                <a:spcPts val="3671"/>
              </a:lnSpc>
            </a:pPr>
            <a:r>
              <a:rPr lang="en-US" sz="3399" spc="-132" dirty="0">
                <a:solidFill>
                  <a:srgbClr val="000000"/>
                </a:solidFill>
                <a:latin typeface="Calibri (MS) Medium"/>
              </a:rPr>
              <a:t>Suite 200-309 Strickland Street</a:t>
            </a:r>
          </a:p>
          <a:p>
            <a:pPr algn="l">
              <a:lnSpc>
                <a:spcPts val="3671"/>
              </a:lnSpc>
            </a:pPr>
            <a:r>
              <a:rPr lang="en-US" sz="3399" spc="-132" dirty="0">
                <a:solidFill>
                  <a:srgbClr val="000000"/>
                </a:solidFill>
                <a:latin typeface="Calibri (MS) Medium"/>
              </a:rPr>
              <a:t>Whitehorse, Yukon</a:t>
            </a:r>
          </a:p>
          <a:p>
            <a:pPr algn="l">
              <a:lnSpc>
                <a:spcPts val="3671"/>
              </a:lnSpc>
            </a:pPr>
            <a:r>
              <a:rPr lang="en-US" sz="3399" spc="-132" dirty="0">
                <a:solidFill>
                  <a:srgbClr val="000000"/>
                </a:solidFill>
                <a:latin typeface="Calibri (MS) Medium"/>
              </a:rPr>
              <a:t>Y1A 2J9</a:t>
            </a:r>
          </a:p>
          <a:p>
            <a:pPr algn="l">
              <a:lnSpc>
                <a:spcPts val="3671"/>
              </a:lnSpc>
            </a:pPr>
            <a:endParaRPr lang="en-US" sz="3399" spc="-132" dirty="0">
              <a:solidFill>
                <a:srgbClr val="000000"/>
              </a:solidFill>
              <a:latin typeface="Calibri (MS) Medium"/>
            </a:endParaRPr>
          </a:p>
          <a:p>
            <a:pPr algn="l">
              <a:lnSpc>
                <a:spcPts val="3671"/>
              </a:lnSpc>
            </a:pPr>
            <a:r>
              <a:rPr lang="en-US" sz="3399" spc="-132" dirty="0">
                <a:solidFill>
                  <a:srgbClr val="000000"/>
                </a:solidFill>
                <a:latin typeface="Calibri (MS) Bold"/>
              </a:rPr>
              <a:t>Designated Offices:</a:t>
            </a:r>
            <a:r>
              <a:rPr lang="en-US" sz="3399" spc="-132" dirty="0">
                <a:solidFill>
                  <a:srgbClr val="000000"/>
                </a:solidFill>
                <a:latin typeface="Calibri (MS)"/>
              </a:rPr>
              <a:t> Dawson, Haines Junction, Mayo, Teslin, Watson Lake, Whitehorse </a:t>
            </a:r>
          </a:p>
          <a:p>
            <a:pPr algn="l">
              <a:lnSpc>
                <a:spcPts val="3671"/>
              </a:lnSpc>
            </a:pPr>
            <a:endParaRPr lang="en-US" sz="3399" spc="-132" dirty="0">
              <a:solidFill>
                <a:srgbClr val="000000"/>
              </a:solidFill>
              <a:latin typeface="Calibri (MS)"/>
            </a:endParaRP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
        <p:nvSpPr>
          <p:cNvPr id="13" name="Freeform 13"/>
          <p:cNvSpPr/>
          <p:nvPr/>
        </p:nvSpPr>
        <p:spPr>
          <a:xfrm>
            <a:off x="14193737" y="1686098"/>
            <a:ext cx="3627377" cy="3323584"/>
          </a:xfrm>
          <a:custGeom>
            <a:avLst/>
            <a:gdLst/>
            <a:ahLst/>
            <a:cxnLst/>
            <a:rect l="l" t="t" r="r" b="b"/>
            <a:pathLst>
              <a:path w="3627377" h="3323584">
                <a:moveTo>
                  <a:pt x="0" y="0"/>
                </a:moveTo>
                <a:lnTo>
                  <a:pt x="3627378" y="0"/>
                </a:lnTo>
                <a:lnTo>
                  <a:pt x="3627378" y="3323584"/>
                </a:lnTo>
                <a:lnTo>
                  <a:pt x="0" y="3323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What Does YESAB Do? </a:t>
            </a:r>
          </a:p>
        </p:txBody>
      </p:sp>
      <p:sp>
        <p:nvSpPr>
          <p:cNvPr id="3" name="TextBox 3"/>
          <p:cNvSpPr txBox="1"/>
          <p:nvPr/>
        </p:nvSpPr>
        <p:spPr>
          <a:xfrm>
            <a:off x="1028700" y="2432294"/>
            <a:ext cx="11630423" cy="3870350"/>
          </a:xfrm>
          <a:prstGeom prst="rect">
            <a:avLst/>
          </a:prstGeom>
        </p:spPr>
        <p:txBody>
          <a:bodyPr lIns="0" tIns="0" rIns="0" bIns="0" rtlCol="0" anchor="t">
            <a:spAutoFit/>
          </a:bodyPr>
          <a:lstStyle/>
          <a:p>
            <a:pPr algn="just">
              <a:lnSpc>
                <a:spcPts val="3304"/>
              </a:lnSpc>
            </a:pPr>
            <a:endParaRPr dirty="0"/>
          </a:p>
          <a:p>
            <a:pPr marL="734059" lvl="1" indent="-367030" algn="just">
              <a:lnSpc>
                <a:spcPts val="3304"/>
              </a:lnSpc>
              <a:buFont typeface="Arial"/>
              <a:buChar char="•"/>
            </a:pPr>
            <a:r>
              <a:rPr lang="en-US" sz="3399" spc="-210" dirty="0">
                <a:solidFill>
                  <a:srgbClr val="000000"/>
                </a:solidFill>
                <a:latin typeface="Calibri (MS)"/>
              </a:rPr>
              <a:t>We assess the potential adverse environmental or socio-economic effects of proposed projects.  </a:t>
            </a:r>
          </a:p>
          <a:p>
            <a:pPr algn="just">
              <a:lnSpc>
                <a:spcPts val="3304"/>
              </a:lnSpc>
            </a:pPr>
            <a:endParaRPr lang="en-US" sz="3399" spc="-210" dirty="0">
              <a:solidFill>
                <a:srgbClr val="000000"/>
              </a:solidFill>
              <a:latin typeface="Calibri (MS)"/>
            </a:endParaRPr>
          </a:p>
          <a:p>
            <a:pPr marL="734059" lvl="1" indent="-367030" algn="just">
              <a:lnSpc>
                <a:spcPts val="3304"/>
              </a:lnSpc>
              <a:buFont typeface="Arial"/>
              <a:buChar char="•"/>
            </a:pPr>
            <a:r>
              <a:rPr lang="en-US" sz="3399" spc="-210" dirty="0">
                <a:solidFill>
                  <a:srgbClr val="000000"/>
                </a:solidFill>
                <a:latin typeface="Calibri (MS)"/>
              </a:rPr>
              <a:t>We issue a recommendation that the proposed project can proceed, proceed with conditions or cannot proceed. </a:t>
            </a:r>
          </a:p>
          <a:p>
            <a:pPr algn="just">
              <a:lnSpc>
                <a:spcPts val="3304"/>
              </a:lnSpc>
            </a:pPr>
            <a:endParaRPr lang="en-US" sz="3399" spc="-210" dirty="0">
              <a:solidFill>
                <a:srgbClr val="000000"/>
              </a:solidFill>
              <a:latin typeface="Calibri (MS)"/>
            </a:endParaRPr>
          </a:p>
          <a:p>
            <a:pPr marL="734059" lvl="1" indent="-367030" algn="just">
              <a:lnSpc>
                <a:spcPts val="3304"/>
              </a:lnSpc>
              <a:buFont typeface="Arial"/>
              <a:buChar char="•"/>
            </a:pPr>
            <a:r>
              <a:rPr lang="en-US" sz="3399" spc="-210" dirty="0">
                <a:solidFill>
                  <a:srgbClr val="000000"/>
                </a:solidFill>
                <a:latin typeface="Calibri (MS)"/>
              </a:rPr>
              <a:t>The decision maker (governments) makes a decision to accept, vary or reject the recommendation.</a:t>
            </a: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
        <p:nvSpPr>
          <p:cNvPr id="13" name="Freeform 13"/>
          <p:cNvSpPr/>
          <p:nvPr/>
        </p:nvSpPr>
        <p:spPr>
          <a:xfrm>
            <a:off x="3891784" y="680638"/>
            <a:ext cx="813932" cy="813932"/>
          </a:xfrm>
          <a:custGeom>
            <a:avLst/>
            <a:gdLst/>
            <a:ahLst/>
            <a:cxnLst/>
            <a:rect l="l" t="t" r="r" b="b"/>
            <a:pathLst>
              <a:path w="813932" h="813932">
                <a:moveTo>
                  <a:pt x="0" y="0"/>
                </a:moveTo>
                <a:lnTo>
                  <a:pt x="813933" y="0"/>
                </a:lnTo>
                <a:lnTo>
                  <a:pt x="813933" y="813933"/>
                </a:lnTo>
                <a:lnTo>
                  <a:pt x="0" y="81393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ba5758bd-6bf0-4e7e-b5bb-941980bf5ce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0F6B414D044E2488B695028F7148163" ma:contentTypeVersion="14" ma:contentTypeDescription="Create a new document." ma:contentTypeScope="" ma:versionID="0b5939f3ecac51367dad7baedf03ef07">
  <xsd:schema xmlns:xsd="http://www.w3.org/2001/XMLSchema" xmlns:xs="http://www.w3.org/2001/XMLSchema" xmlns:p="http://schemas.microsoft.com/office/2006/metadata/properties" xmlns:ns3="ba5758bd-6bf0-4e7e-b5bb-941980bf5ce5" xmlns:ns4="58f49c10-d211-437a-9306-d9597b51a698" targetNamespace="http://schemas.microsoft.com/office/2006/metadata/properties" ma:root="true" ma:fieldsID="79076236418011361b8b63b077c9331b" ns3:_="" ns4:_="">
    <xsd:import namespace="ba5758bd-6bf0-4e7e-b5bb-941980bf5ce5"/>
    <xsd:import namespace="58f49c10-d211-437a-9306-d9597b51a698"/>
    <xsd:element name="properties">
      <xsd:complexType>
        <xsd:sequence>
          <xsd:element name="documentManagement">
            <xsd:complexType>
              <xsd:all>
                <xsd:element ref="ns3:_activity" minOccurs="0"/>
                <xsd:element ref="ns4:SharedWithUsers" minOccurs="0"/>
                <xsd:element ref="ns4:SharedWithDetails" minOccurs="0"/>
                <xsd:element ref="ns4:SharingHintHash" minOccurs="0"/>
                <xsd:element ref="ns3:MediaServiceMetadata" minOccurs="0"/>
                <xsd:element ref="ns3:MediaServiceFastMetadata" minOccurs="0"/>
                <xsd:element ref="ns3:MediaServiceObjectDetectorVersions" minOccurs="0"/>
                <xsd:element ref="ns3:MediaServiceAutoTags" minOccurs="0"/>
                <xsd:element ref="ns3:MediaServiceOCR" minOccurs="0"/>
                <xsd:element ref="ns3:MediaServiceGenerationTime" minOccurs="0"/>
                <xsd:element ref="ns3:MediaServiceEventHashCode" minOccurs="0"/>
                <xsd:element ref="ns3:MediaServiceSystemTags" minOccurs="0"/>
                <xsd:element ref="ns3:MediaServiceDateTake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5758bd-6bf0-4e7e-b5bb-941980bf5ce5"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8f49c10-d211-437a-9306-d9597b51a698"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SharingHintHash" ma:index="1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D83C10-80AB-42AE-A2CB-DC36E79CD0CA}">
  <ds:schemaRefs>
    <ds:schemaRef ds:uri="http://schemas.openxmlformats.org/package/2006/metadata/core-properties"/>
    <ds:schemaRef ds:uri="http://schemas.microsoft.com/office/2006/documentManagement/types"/>
    <ds:schemaRef ds:uri="http://purl.org/dc/dcmitype/"/>
    <ds:schemaRef ds:uri="http://schemas.microsoft.com/office/2006/metadata/properties"/>
    <ds:schemaRef ds:uri="http://purl.org/dc/terms/"/>
    <ds:schemaRef ds:uri="http://www.w3.org/XML/1998/namespace"/>
    <ds:schemaRef ds:uri="http://purl.org/dc/elements/1.1/"/>
    <ds:schemaRef ds:uri="58f49c10-d211-437a-9306-d9597b51a698"/>
    <ds:schemaRef ds:uri="http://schemas.microsoft.com/office/infopath/2007/PartnerControls"/>
    <ds:schemaRef ds:uri="ba5758bd-6bf0-4e7e-b5bb-941980bf5ce5"/>
  </ds:schemaRefs>
</ds:datastoreItem>
</file>

<file path=customXml/itemProps2.xml><?xml version="1.0" encoding="utf-8"?>
<ds:datastoreItem xmlns:ds="http://schemas.openxmlformats.org/officeDocument/2006/customXml" ds:itemID="{3244CD68-9EBA-4499-9C44-D032C07D42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5758bd-6bf0-4e7e-b5bb-941980bf5ce5"/>
    <ds:schemaRef ds:uri="58f49c10-d211-437a-9306-d9597b51a6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33057AB-9D4A-476A-96E1-1AF0602563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255</TotalTime>
  <Words>1490</Words>
  <Application>Microsoft Office PowerPoint</Application>
  <PresentationFormat>Custom</PresentationFormat>
  <Paragraphs>277</Paragraphs>
  <Slides>31</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Open Sans Bold</vt:lpstr>
      <vt:lpstr>Calibri (MS) Bold</vt:lpstr>
      <vt:lpstr>Calibri (MS)</vt:lpstr>
      <vt:lpstr>Calibri</vt:lpstr>
      <vt:lpstr>Calibri (MS)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YESAB 101 for Public v3</dc:title>
  <dc:creator>Lavina.Mulchandani</dc:creator>
  <cp:lastModifiedBy>CalebW.Light</cp:lastModifiedBy>
  <cp:revision>13</cp:revision>
  <dcterms:created xsi:type="dcterms:W3CDTF">2006-08-16T00:00:00Z</dcterms:created>
  <dcterms:modified xsi:type="dcterms:W3CDTF">2025-08-04T20:08:01Z</dcterms:modified>
  <dc:identifier>DAFsY5vsgz0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0x01010010F6B414D044E2488B695028F7148163</vt:lpwstr>
  </property>
</Properties>
</file>